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4"/>
    <p:sldMasterId id="2147483668" r:id="rId5"/>
  </p:sldMasterIdLst>
  <p:notesMasterIdLst>
    <p:notesMasterId r:id="rId26"/>
  </p:notesMasterIdLst>
  <p:sldIdLst>
    <p:sldId id="256" r:id="rId6"/>
    <p:sldId id="257" r:id="rId7"/>
    <p:sldId id="263" r:id="rId8"/>
    <p:sldId id="258" r:id="rId9"/>
    <p:sldId id="259" r:id="rId10"/>
    <p:sldId id="260" r:id="rId11"/>
    <p:sldId id="261" r:id="rId12"/>
    <p:sldId id="262" r:id="rId13"/>
    <p:sldId id="264" r:id="rId14"/>
    <p:sldId id="265" r:id="rId15"/>
    <p:sldId id="273" r:id="rId16"/>
    <p:sldId id="274" r:id="rId17"/>
    <p:sldId id="269" r:id="rId18"/>
    <p:sldId id="276" r:id="rId19"/>
    <p:sldId id="277" r:id="rId20"/>
    <p:sldId id="279" r:id="rId21"/>
    <p:sldId id="278" r:id="rId22"/>
    <p:sldId id="275" r:id="rId23"/>
    <p:sldId id="271" r:id="rId24"/>
    <p:sldId id="272" r:id="rId25"/>
  </p:sldIdLst>
  <p:sldSz cx="9144000" cy="5143500" type="screen16x9"/>
  <p:notesSz cx="6858000" cy="9144000"/>
  <p:embeddedFontLst>
    <p:embeddedFont>
      <p:font typeface="Century Gothic" panose="020B0502020202020204" pitchFamily="34" charset="0"/>
      <p:regular r:id="rId27"/>
      <p:bold r:id="rId28"/>
      <p:italic r:id="rId29"/>
      <p:boldItalic r:id="rId30"/>
    </p:embeddedFont>
    <p:embeddedFont>
      <p:font typeface="Twinkl"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C3A1F5-FEB1-4190-B5CE-F47FE99C4212}" v="1" dt="2021-02-22T07:01:15.618"/>
  </p1510:revLst>
</p1510:revInfo>
</file>

<file path=ppt/tableStyles.xml><?xml version="1.0" encoding="utf-8"?>
<a:tblStyleLst xmlns:a="http://schemas.openxmlformats.org/drawingml/2006/main" def="{07BEB0AE-C758-4910-A591-CAE5134280F8}">
  <a:tblStyle styleId="{07BEB0AE-C758-4910-A591-CAE5134280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42" y="5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font" Target="fonts/font6.fntdata"/><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S::michael.beards@education.wa.edu.au::f9e3ea26-6dd9-4feb-84ad-f5fc9616dbb4" providerId="AD" clId="Web-{A8C3A1F5-FEB1-4190-B5CE-F47FE99C4212}"/>
    <pc:docChg chg="modSld">
      <pc:chgData name="BEARDS Michael [Southern River College]" userId="S::michael.beards@education.wa.edu.au::f9e3ea26-6dd9-4feb-84ad-f5fc9616dbb4" providerId="AD" clId="Web-{A8C3A1F5-FEB1-4190-B5CE-F47FE99C4212}" dt="2021-02-22T07:01:15.618" v="0" actId="1076"/>
      <pc:docMkLst>
        <pc:docMk/>
      </pc:docMkLst>
      <pc:sldChg chg="modSp">
        <pc:chgData name="BEARDS Michael [Southern River College]" userId="S::michael.beards@education.wa.edu.au::f9e3ea26-6dd9-4feb-84ad-f5fc9616dbb4" providerId="AD" clId="Web-{A8C3A1F5-FEB1-4190-B5CE-F47FE99C4212}" dt="2021-02-22T07:01:15.618" v="0" actId="1076"/>
        <pc:sldMkLst>
          <pc:docMk/>
          <pc:sldMk cId="3275687586" sldId="274"/>
        </pc:sldMkLst>
        <pc:spChg chg="mod">
          <ac:chgData name="BEARDS Michael [Southern River College]" userId="S::michael.beards@education.wa.edu.au::f9e3ea26-6dd9-4feb-84ad-f5fc9616dbb4" providerId="AD" clId="Web-{A8C3A1F5-FEB1-4190-B5CE-F47FE99C4212}" dt="2021-02-22T07:01:15.618" v="0" actId="1076"/>
          <ac:spMkLst>
            <pc:docMk/>
            <pc:sldMk cId="3275687586" sldId="274"/>
            <ac:spMk id="2" creationId="{5F1A9498-5961-4329-BF59-2A5FC3B182F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Insert cover image and use transparency settings to fade image.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e5c105cef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e5c105ce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e5c105cef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e5c105ce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1765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e5c105cef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e5c105ce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1448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latin typeface="Twinkl" pitchFamily="2" charset="0"/>
              </a:rPr>
              <a:t>1. Hold the object for the blindfolded group member to touch with one finger. You may need to guide their hand.</a:t>
            </a:r>
          </a:p>
          <a:p>
            <a:pPr marL="0" lvl="0" indent="0" algn="l" rtl="0">
              <a:spcBef>
                <a:spcPts val="0"/>
              </a:spcBef>
              <a:spcAft>
                <a:spcPts val="0"/>
              </a:spcAft>
              <a:buNone/>
            </a:pPr>
            <a:r>
              <a:rPr lang="en-GB" sz="1100" dirty="0">
                <a:latin typeface="Twinkl" pitchFamily="2" charset="0"/>
              </a:rPr>
              <a:t>2. Place the object in their hands.</a:t>
            </a:r>
          </a:p>
          <a:p>
            <a:pPr marL="0" lvl="0" indent="0" algn="l" rtl="0">
              <a:spcBef>
                <a:spcPts val="0"/>
              </a:spcBef>
              <a:spcAft>
                <a:spcPts val="0"/>
              </a:spcAft>
              <a:buNone/>
            </a:pPr>
            <a:r>
              <a:rPr lang="en-GB" sz="1100" dirty="0">
                <a:latin typeface="Twinkl" pitchFamily="2" charset="0"/>
              </a:rPr>
              <a:t>3. Ask them to listen to the object. Does it make a sound? What if they shake it gently?</a:t>
            </a:r>
          </a:p>
          <a:p>
            <a:pPr marL="0" lvl="0" indent="0" algn="l" rtl="0">
              <a:spcBef>
                <a:spcPts val="0"/>
              </a:spcBef>
              <a:spcAft>
                <a:spcPts val="0"/>
              </a:spcAft>
              <a:buNone/>
            </a:pPr>
            <a:r>
              <a:rPr lang="en-GB" sz="1100" dirty="0">
                <a:latin typeface="Twinkl" pitchFamily="2" charset="0"/>
              </a:rPr>
              <a:t>4. Ask them to smell the object.</a:t>
            </a:r>
            <a:endParaRPr dirty="0"/>
          </a:p>
        </p:txBody>
      </p:sp>
    </p:spTree>
    <p:extLst>
      <p:ext uri="{BB962C8B-B14F-4D97-AF65-F5344CB8AC3E}">
        <p14:creationId xmlns:p14="http://schemas.microsoft.com/office/powerpoint/2010/main" val="20286809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latin typeface="Twinkl" pitchFamily="2" charset="0"/>
              </a:rPr>
              <a:t>1. Hold the object for the blindfolded group member to touch with one finger. You may need to guide their hand.</a:t>
            </a:r>
          </a:p>
          <a:p>
            <a:pPr marL="0" lvl="0" indent="0" algn="l" rtl="0">
              <a:spcBef>
                <a:spcPts val="0"/>
              </a:spcBef>
              <a:spcAft>
                <a:spcPts val="0"/>
              </a:spcAft>
              <a:buNone/>
            </a:pPr>
            <a:r>
              <a:rPr lang="en-GB" sz="1100" dirty="0">
                <a:latin typeface="Twinkl" pitchFamily="2" charset="0"/>
              </a:rPr>
              <a:t>2. Place the object in their hands.</a:t>
            </a:r>
          </a:p>
          <a:p>
            <a:pPr marL="0" lvl="0" indent="0" algn="l" rtl="0">
              <a:spcBef>
                <a:spcPts val="0"/>
              </a:spcBef>
              <a:spcAft>
                <a:spcPts val="0"/>
              </a:spcAft>
              <a:buNone/>
            </a:pPr>
            <a:r>
              <a:rPr lang="en-GB" sz="1100" dirty="0">
                <a:latin typeface="Twinkl" pitchFamily="2" charset="0"/>
              </a:rPr>
              <a:t>3. Ask them to listen to the object. Does it make a sound? What if they shake it gently?</a:t>
            </a:r>
          </a:p>
          <a:p>
            <a:pPr marL="0" lvl="0" indent="0" algn="l" rtl="0">
              <a:spcBef>
                <a:spcPts val="0"/>
              </a:spcBef>
              <a:spcAft>
                <a:spcPts val="0"/>
              </a:spcAft>
              <a:buNone/>
            </a:pPr>
            <a:r>
              <a:rPr lang="en-GB" sz="1100" dirty="0">
                <a:latin typeface="Twinkl" pitchFamily="2" charset="0"/>
              </a:rPr>
              <a:t>4. Ask them to smell the object.</a:t>
            </a:r>
            <a:endParaRPr dirty="0"/>
          </a:p>
        </p:txBody>
      </p:sp>
    </p:spTree>
    <p:extLst>
      <p:ext uri="{BB962C8B-B14F-4D97-AF65-F5344CB8AC3E}">
        <p14:creationId xmlns:p14="http://schemas.microsoft.com/office/powerpoint/2010/main" val="1995932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latin typeface="Twinkl" pitchFamily="2" charset="0"/>
              </a:rPr>
              <a:t>1. Hold the object for the blindfolded group member to touch with one finger. You may need to guide their hand.</a:t>
            </a:r>
          </a:p>
          <a:p>
            <a:pPr marL="0" lvl="0" indent="0" algn="l" rtl="0">
              <a:spcBef>
                <a:spcPts val="0"/>
              </a:spcBef>
              <a:spcAft>
                <a:spcPts val="0"/>
              </a:spcAft>
              <a:buNone/>
            </a:pPr>
            <a:r>
              <a:rPr lang="en-GB" sz="1100" dirty="0">
                <a:latin typeface="Twinkl" pitchFamily="2" charset="0"/>
              </a:rPr>
              <a:t>2. Place the object in their hands.</a:t>
            </a:r>
          </a:p>
          <a:p>
            <a:pPr marL="0" lvl="0" indent="0" algn="l" rtl="0">
              <a:spcBef>
                <a:spcPts val="0"/>
              </a:spcBef>
              <a:spcAft>
                <a:spcPts val="0"/>
              </a:spcAft>
              <a:buNone/>
            </a:pPr>
            <a:r>
              <a:rPr lang="en-GB" sz="1100" dirty="0">
                <a:latin typeface="Twinkl" pitchFamily="2" charset="0"/>
              </a:rPr>
              <a:t>3. Ask them to listen to the object. Does it make a sound? What if they shake it gently?</a:t>
            </a:r>
          </a:p>
          <a:p>
            <a:pPr marL="0" lvl="0" indent="0" algn="l" rtl="0">
              <a:spcBef>
                <a:spcPts val="0"/>
              </a:spcBef>
              <a:spcAft>
                <a:spcPts val="0"/>
              </a:spcAft>
              <a:buNone/>
            </a:pPr>
            <a:r>
              <a:rPr lang="en-GB" sz="1100" dirty="0">
                <a:latin typeface="Twinkl" pitchFamily="2" charset="0"/>
              </a:rPr>
              <a:t>4. Ask them to smell the object.</a:t>
            </a:r>
            <a:endParaRPr dirty="0"/>
          </a:p>
        </p:txBody>
      </p:sp>
    </p:spTree>
    <p:extLst>
      <p:ext uri="{BB962C8B-B14F-4D97-AF65-F5344CB8AC3E}">
        <p14:creationId xmlns:p14="http://schemas.microsoft.com/office/powerpoint/2010/main" val="18310542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e5c105cef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e5c105cef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latin typeface="Twinkl" pitchFamily="2" charset="0"/>
              </a:rPr>
              <a:t>1. Hold the object for the blindfolded group member to touch with one finger. You may need to guide their hand.</a:t>
            </a:r>
          </a:p>
          <a:p>
            <a:pPr marL="0" lvl="0" indent="0" algn="l" rtl="0">
              <a:spcBef>
                <a:spcPts val="0"/>
              </a:spcBef>
              <a:spcAft>
                <a:spcPts val="0"/>
              </a:spcAft>
              <a:buNone/>
            </a:pPr>
            <a:r>
              <a:rPr lang="en-GB" sz="1100" dirty="0">
                <a:latin typeface="Twinkl" pitchFamily="2" charset="0"/>
              </a:rPr>
              <a:t>2. Place the object in their hands.</a:t>
            </a:r>
          </a:p>
          <a:p>
            <a:pPr marL="0" lvl="0" indent="0" algn="l" rtl="0">
              <a:spcBef>
                <a:spcPts val="0"/>
              </a:spcBef>
              <a:spcAft>
                <a:spcPts val="0"/>
              </a:spcAft>
              <a:buNone/>
            </a:pPr>
            <a:r>
              <a:rPr lang="en-GB" sz="1100" dirty="0">
                <a:latin typeface="Twinkl" pitchFamily="2" charset="0"/>
              </a:rPr>
              <a:t>3. Ask them to listen to the object. Does it make a sound? What if they shake it gently?</a:t>
            </a:r>
          </a:p>
          <a:p>
            <a:pPr marL="0" lvl="0" indent="0" algn="l" rtl="0">
              <a:spcBef>
                <a:spcPts val="0"/>
              </a:spcBef>
              <a:spcAft>
                <a:spcPts val="0"/>
              </a:spcAft>
              <a:buNone/>
            </a:pPr>
            <a:r>
              <a:rPr lang="en-GB" sz="1100" dirty="0">
                <a:latin typeface="Twinkl" pitchFamily="2" charset="0"/>
              </a:rPr>
              <a:t>4. Ask them to smell the object.</a:t>
            </a:r>
            <a:endParaRPr dirty="0"/>
          </a:p>
        </p:txBody>
      </p:sp>
    </p:spTree>
    <p:extLst>
      <p:ext uri="{BB962C8B-B14F-4D97-AF65-F5344CB8AC3E}">
        <p14:creationId xmlns:p14="http://schemas.microsoft.com/office/powerpoint/2010/main" val="24477365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e5c105cef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e5c105cef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56389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e5c105cef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e5c105cef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t>Please include tasks/questions here rather than just referring to a worksheet. This will save on photocopying and facilitate sharing with other schools.</a:t>
            </a:r>
            <a:endParaRPr/>
          </a:p>
          <a:p>
            <a:pPr marL="0" lvl="0" indent="0" algn="l" rtl="0">
              <a:lnSpc>
                <a:spcPct val="115000"/>
              </a:lnSpc>
              <a:spcBef>
                <a:spcPts val="0"/>
              </a:spcBef>
              <a:spcAft>
                <a:spcPts val="0"/>
              </a:spcAft>
              <a:buNone/>
            </a:pPr>
            <a:r>
              <a:rPr lang="en-GB"/>
              <a:t>Try and build tasks/questions which escalate through Bloom’s Taxonomy. This will help with differentiation.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43f8bd1c1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43f8bd1c1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4eb68f40bf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4eb68f40b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solidFill>
                  <a:schemeClr val="dk1"/>
                </a:solidFill>
              </a:rPr>
              <a:t>Learning Objectives contain </a:t>
            </a:r>
            <a:r>
              <a:rPr lang="en-GB" b="1">
                <a:solidFill>
                  <a:schemeClr val="dk1"/>
                </a:solidFill>
              </a:rPr>
              <a:t>concepts </a:t>
            </a:r>
            <a:r>
              <a:rPr lang="en-GB">
                <a:solidFill>
                  <a:schemeClr val="dk1"/>
                </a:solidFill>
              </a:rPr>
              <a:t>(nouns, big ideas), </a:t>
            </a:r>
            <a:r>
              <a:rPr lang="en-GB" b="1">
                <a:solidFill>
                  <a:schemeClr val="dk1"/>
                </a:solidFill>
              </a:rPr>
              <a:t>skills </a:t>
            </a:r>
            <a:r>
              <a:rPr lang="en-GB">
                <a:solidFill>
                  <a:schemeClr val="dk1"/>
                </a:solidFill>
              </a:rPr>
              <a:t>(verbs, measurable behaviours) and sometimes </a:t>
            </a:r>
            <a:r>
              <a:rPr lang="en-GB" b="1">
                <a:solidFill>
                  <a:schemeClr val="dk1"/>
                </a:solidFill>
              </a:rPr>
              <a:t>context </a:t>
            </a:r>
            <a:r>
              <a:rPr lang="en-GB">
                <a:solidFill>
                  <a:schemeClr val="dk1"/>
                </a:solidFill>
              </a:rPr>
              <a:t>(restricting or targeting conditions).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 Students will be able to </a:t>
            </a:r>
            <a:r>
              <a:rPr lang="en-GB" b="1">
                <a:solidFill>
                  <a:schemeClr val="dk1"/>
                </a:solidFill>
              </a:rPr>
              <a:t>describe</a:t>
            </a:r>
            <a:r>
              <a:rPr lang="en-GB">
                <a:solidFill>
                  <a:schemeClr val="dk1"/>
                </a:solidFill>
              </a:rPr>
              <a:t> the concept of </a:t>
            </a:r>
            <a:r>
              <a:rPr lang="en-GB" b="1">
                <a:solidFill>
                  <a:schemeClr val="dk1"/>
                </a:solidFill>
              </a:rPr>
              <a:t>density </a:t>
            </a:r>
            <a:r>
              <a:rPr lang="en-GB">
                <a:solidFill>
                  <a:schemeClr val="dk1"/>
                </a:solidFill>
              </a:rPr>
              <a:t>and apply it to </a:t>
            </a:r>
            <a:r>
              <a:rPr lang="en-GB" b="1">
                <a:solidFill>
                  <a:schemeClr val="dk1"/>
                </a:solidFill>
              </a:rPr>
              <a:t>floating and sinking.</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Success criteria are specific measurable outcomes that if met mean that the student has met the learning objective.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compare densities of substances using mass and volume.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identify whether a solid or liquid will float or sink in a liquid based on their densities.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eb68f40bf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eb68f40bf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eb68f40b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eb68f40b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4eb68f40bf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4eb68f40b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4eb68f40bf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4eb68f40b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eb68f40bf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eb68f40bf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eb68f40bf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eb68f40bf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3e5c105ce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3e5c105ce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a:solidFill>
                  <a:schemeClr val="dk1"/>
                </a:solidFill>
              </a:rPr>
              <a:t>Learning Objectives contain </a:t>
            </a:r>
            <a:r>
              <a:rPr lang="en-GB" b="1">
                <a:solidFill>
                  <a:schemeClr val="dk1"/>
                </a:solidFill>
              </a:rPr>
              <a:t>concepts </a:t>
            </a:r>
            <a:r>
              <a:rPr lang="en-GB">
                <a:solidFill>
                  <a:schemeClr val="dk1"/>
                </a:solidFill>
              </a:rPr>
              <a:t>(nouns, big ideas), </a:t>
            </a:r>
            <a:r>
              <a:rPr lang="en-GB" b="1">
                <a:solidFill>
                  <a:schemeClr val="dk1"/>
                </a:solidFill>
              </a:rPr>
              <a:t>skills </a:t>
            </a:r>
            <a:r>
              <a:rPr lang="en-GB">
                <a:solidFill>
                  <a:schemeClr val="dk1"/>
                </a:solidFill>
              </a:rPr>
              <a:t>(verbs, measurable behaviours) and sometimes </a:t>
            </a:r>
            <a:r>
              <a:rPr lang="en-GB" b="1">
                <a:solidFill>
                  <a:schemeClr val="dk1"/>
                </a:solidFill>
              </a:rPr>
              <a:t>context </a:t>
            </a:r>
            <a:r>
              <a:rPr lang="en-GB">
                <a:solidFill>
                  <a:schemeClr val="dk1"/>
                </a:solidFill>
              </a:rPr>
              <a:t>(restricting or targeting conditions).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 Students will be able to </a:t>
            </a:r>
            <a:r>
              <a:rPr lang="en-GB" b="1">
                <a:solidFill>
                  <a:schemeClr val="dk1"/>
                </a:solidFill>
              </a:rPr>
              <a:t>describe</a:t>
            </a:r>
            <a:r>
              <a:rPr lang="en-GB">
                <a:solidFill>
                  <a:schemeClr val="dk1"/>
                </a:solidFill>
              </a:rPr>
              <a:t> the concept of </a:t>
            </a:r>
            <a:r>
              <a:rPr lang="en-GB" b="1">
                <a:solidFill>
                  <a:schemeClr val="dk1"/>
                </a:solidFill>
              </a:rPr>
              <a:t>density </a:t>
            </a:r>
            <a:r>
              <a:rPr lang="en-GB">
                <a:solidFill>
                  <a:schemeClr val="dk1"/>
                </a:solidFill>
              </a:rPr>
              <a:t>and apply it to </a:t>
            </a:r>
            <a:r>
              <a:rPr lang="en-GB" b="1">
                <a:solidFill>
                  <a:schemeClr val="dk1"/>
                </a:solidFill>
              </a:rPr>
              <a:t>floating and sinking.</a:t>
            </a:r>
            <a:endParaRPr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Success criteria are specific measurable outcomes that if met mean that the student has met the learning objective.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Examples: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compare densities of substances using mass and volume.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a:solidFill>
                  <a:schemeClr val="dk1"/>
                </a:solidFill>
              </a:rPr>
              <a:t>•Students will be able to identify whether a solid or liquid will float or sink in a liquid based on their densities.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6600"/>
              <a:buFont typeface="Century Gothic"/>
              <a:buNone/>
              <a:defRPr sz="6600">
                <a:latin typeface="Century Gothic"/>
                <a:ea typeface="Century Gothic"/>
                <a:cs typeface="Century Gothic"/>
                <a:sym typeface="Century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000000"/>
              </a:buClr>
              <a:buSzPts val="3200"/>
              <a:buFont typeface="Century Gothic"/>
              <a:buNone/>
              <a:defRPr sz="3200">
                <a:solidFill>
                  <a:srgbClr val="000000"/>
                </a:solidFill>
                <a:latin typeface="Century Gothic"/>
                <a:ea typeface="Century Gothic"/>
                <a:cs typeface="Century Gothic"/>
                <a:sym typeface="Century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4" name="Google Shape;14;p2"/>
          <p:cNvPicPr preferRelativeResize="0"/>
          <p:nvPr/>
        </p:nvPicPr>
        <p:blipFill>
          <a:blip r:embed="rId2">
            <a:alphaModFix/>
          </a:blip>
          <a:stretch>
            <a:fillRect/>
          </a:stretch>
        </p:blipFill>
        <p:spPr>
          <a:xfrm>
            <a:off x="7769825" y="4467425"/>
            <a:ext cx="1251325" cy="589250"/>
          </a:xfrm>
          <a:prstGeom prst="rect">
            <a:avLst/>
          </a:prstGeom>
          <a:noFill/>
          <a:ln>
            <a:noFill/>
          </a:ln>
        </p:spPr>
      </p:pic>
      <p:sp>
        <p:nvSpPr>
          <p:cNvPr id="15" name="Google Shape;15;p2"/>
          <p:cNvSpPr txBox="1"/>
          <p:nvPr/>
        </p:nvSpPr>
        <p:spPr>
          <a:xfrm>
            <a:off x="191000" y="4663075"/>
            <a:ext cx="2571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entury Gothic"/>
                <a:ea typeface="Century Gothic"/>
                <a:cs typeface="Century Gothic"/>
                <a:sym typeface="Century Gothic"/>
              </a:rPr>
              <a:t>Science</a:t>
            </a:r>
            <a:endParaRPr>
              <a:latin typeface="Century Gothic"/>
              <a:ea typeface="Century Gothic"/>
              <a:cs typeface="Century Gothic"/>
              <a:sym typeface="Century Gothic"/>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earning Objective and Success Criteria">
  <p:cSld name="BLANK_1">
    <p:spTree>
      <p:nvGrpSpPr>
        <p:cNvPr id="1" name="Shape 81"/>
        <p:cNvGrpSpPr/>
        <p:nvPr/>
      </p:nvGrpSpPr>
      <p:grpSpPr>
        <a:xfrm>
          <a:off x="0" y="0"/>
          <a:ext cx="0" cy="0"/>
          <a:chOff x="0" y="0"/>
          <a:chExt cx="0" cy="0"/>
        </a:xfrm>
      </p:grpSpPr>
      <p:sp>
        <p:nvSpPr>
          <p:cNvPr id="82" name="Google Shape;8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83" name="Google Shape;83;p15"/>
          <p:cNvSpPr txBox="1"/>
          <p:nvPr/>
        </p:nvSpPr>
        <p:spPr>
          <a:xfrm rot="-5400000">
            <a:off x="-929500" y="1209150"/>
            <a:ext cx="2298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LEARNING OBJECTIVE</a:t>
            </a:r>
            <a:endParaRPr sz="1600">
              <a:solidFill>
                <a:srgbClr val="0B5394"/>
              </a:solidFill>
              <a:latin typeface="Century Gothic"/>
              <a:ea typeface="Century Gothic"/>
              <a:cs typeface="Century Gothic"/>
              <a:sym typeface="Century Gothic"/>
            </a:endParaRPr>
          </a:p>
        </p:txBody>
      </p:sp>
      <p:sp>
        <p:nvSpPr>
          <p:cNvPr id="84" name="Google Shape;84;p15"/>
          <p:cNvSpPr/>
          <p:nvPr/>
        </p:nvSpPr>
        <p:spPr>
          <a:xfrm>
            <a:off x="395650" y="231900"/>
            <a:ext cx="6419100" cy="2305800"/>
          </a:xfrm>
          <a:prstGeom prst="homePlate">
            <a:avLst>
              <a:gd name="adj" fmla="val 50000"/>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txBox="1">
            <a:spLocks noGrp="1"/>
          </p:cNvSpPr>
          <p:nvPr>
            <p:ph type="title"/>
          </p:nvPr>
        </p:nvSpPr>
        <p:spPr>
          <a:xfrm>
            <a:off x="532075" y="477525"/>
            <a:ext cx="5061600" cy="18351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6" name="Google Shape;86;p15"/>
          <p:cNvSpPr txBox="1"/>
          <p:nvPr/>
        </p:nvSpPr>
        <p:spPr>
          <a:xfrm rot="-5400000">
            <a:off x="-790750" y="3730950"/>
            <a:ext cx="2021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SUCCESS CRITERIA</a:t>
            </a:r>
            <a:endParaRPr sz="1600">
              <a:solidFill>
                <a:srgbClr val="0B5394"/>
              </a:solidFill>
              <a:latin typeface="Century Gothic"/>
              <a:ea typeface="Century Gothic"/>
              <a:cs typeface="Century Gothic"/>
              <a:sym typeface="Century Gothic"/>
            </a:endParaRPr>
          </a:p>
        </p:txBody>
      </p:sp>
      <p:sp>
        <p:nvSpPr>
          <p:cNvPr id="87" name="Google Shape;87;p15"/>
          <p:cNvSpPr txBox="1">
            <a:spLocks noGrp="1"/>
          </p:cNvSpPr>
          <p:nvPr>
            <p:ph type="body" idx="1"/>
          </p:nvPr>
        </p:nvSpPr>
        <p:spPr>
          <a:xfrm>
            <a:off x="497975" y="2892375"/>
            <a:ext cx="5198100" cy="201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ctivate Prior Knowledge">
  <p:cSld name="BLANK_1_1">
    <p:spTree>
      <p:nvGrpSpPr>
        <p:cNvPr id="1" name="Shape 88"/>
        <p:cNvGrpSpPr/>
        <p:nvPr/>
      </p:nvGrpSpPr>
      <p:grpSpPr>
        <a:xfrm>
          <a:off x="0" y="0"/>
          <a:ext cx="0" cy="0"/>
          <a:chOff x="0" y="0"/>
          <a:chExt cx="0" cy="0"/>
        </a:xfrm>
      </p:grpSpPr>
      <p:sp>
        <p:nvSpPr>
          <p:cNvPr id="89" name="Google Shape;89;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90" name="Google Shape;90;p16"/>
          <p:cNvSpPr txBox="1"/>
          <p:nvPr/>
        </p:nvSpPr>
        <p:spPr>
          <a:xfrm rot="-5400000">
            <a:off x="-1398650" y="2399550"/>
            <a:ext cx="3233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ACTIVATE PRIOR KNOWLEDGE</a:t>
            </a:r>
            <a:endParaRPr sz="1600">
              <a:solidFill>
                <a:srgbClr val="0B5394"/>
              </a:solidFill>
              <a:latin typeface="Century Gothic"/>
              <a:ea typeface="Century Gothic"/>
              <a:cs typeface="Century Gothic"/>
              <a:sym typeface="Century Gothic"/>
            </a:endParaRPr>
          </a:p>
        </p:txBody>
      </p:sp>
      <p:sp>
        <p:nvSpPr>
          <p:cNvPr id="91" name="Google Shape;91;p16"/>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6"/>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3" name="Google Shape;93;p16"/>
          <p:cNvSpPr txBox="1">
            <a:spLocks noGrp="1"/>
          </p:cNvSpPr>
          <p:nvPr>
            <p:ph type="body" idx="2"/>
          </p:nvPr>
        </p:nvSpPr>
        <p:spPr>
          <a:xfrm>
            <a:off x="552550" y="852700"/>
            <a:ext cx="6173700" cy="4065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cept Development">
  <p:cSld name="BLANK_1_1_1">
    <p:spTree>
      <p:nvGrpSpPr>
        <p:cNvPr id="1" name="Shape 94"/>
        <p:cNvGrpSpPr/>
        <p:nvPr/>
      </p:nvGrpSpPr>
      <p:grpSpPr>
        <a:xfrm>
          <a:off x="0" y="0"/>
          <a:ext cx="0" cy="0"/>
          <a:chOff x="0" y="0"/>
          <a:chExt cx="0" cy="0"/>
        </a:xfrm>
      </p:grpSpPr>
      <p:sp>
        <p:nvSpPr>
          <p:cNvPr id="95" name="Google Shape;9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96" name="Google Shape;96;p17"/>
          <p:cNvSpPr txBox="1"/>
          <p:nvPr/>
        </p:nvSpPr>
        <p:spPr>
          <a:xfrm rot="-5400000">
            <a:off x="-1139375" y="2399550"/>
            <a:ext cx="27285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CONCEPT DEVELOPMENT</a:t>
            </a:r>
            <a:endParaRPr sz="1600">
              <a:solidFill>
                <a:srgbClr val="0B5394"/>
              </a:solidFill>
              <a:latin typeface="Century Gothic"/>
              <a:ea typeface="Century Gothic"/>
              <a:cs typeface="Century Gothic"/>
              <a:sym typeface="Century Gothic"/>
            </a:endParaRPr>
          </a:p>
        </p:txBody>
      </p:sp>
      <p:sp>
        <p:nvSpPr>
          <p:cNvPr id="97" name="Google Shape;97;p17"/>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7"/>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9" name="Google Shape;99;p17"/>
          <p:cNvSpPr txBox="1">
            <a:spLocks noGrp="1"/>
          </p:cNvSpPr>
          <p:nvPr>
            <p:ph type="body" idx="2"/>
          </p:nvPr>
        </p:nvSpPr>
        <p:spPr>
          <a:xfrm>
            <a:off x="552550" y="852700"/>
            <a:ext cx="6173700" cy="40656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kill Development/Guided Practice">
  <p:cSld name="BLANK_1_1_1_1">
    <p:spTree>
      <p:nvGrpSpPr>
        <p:cNvPr id="1" name="Shape 100"/>
        <p:cNvGrpSpPr/>
        <p:nvPr/>
      </p:nvGrpSpPr>
      <p:grpSpPr>
        <a:xfrm>
          <a:off x="0" y="0"/>
          <a:ext cx="0" cy="0"/>
          <a:chOff x="0" y="0"/>
          <a:chExt cx="0" cy="0"/>
        </a:xfrm>
      </p:grpSpPr>
      <p:sp>
        <p:nvSpPr>
          <p:cNvPr id="101" name="Google Shape;10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2" name="Google Shape;102;p18"/>
          <p:cNvSpPr txBox="1"/>
          <p:nvPr/>
        </p:nvSpPr>
        <p:spPr>
          <a:xfrm rot="-5400000">
            <a:off x="-1790900" y="2604200"/>
            <a:ext cx="4017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SKILL DEVELOPMENT/GUIDED PRACTICE</a:t>
            </a:r>
            <a:endParaRPr sz="1600">
              <a:solidFill>
                <a:srgbClr val="0B5394"/>
              </a:solidFill>
              <a:latin typeface="Century Gothic"/>
              <a:ea typeface="Century Gothic"/>
              <a:cs typeface="Century Gothic"/>
              <a:sym typeface="Century Gothic"/>
            </a:endParaRPr>
          </a:p>
        </p:txBody>
      </p:sp>
      <p:sp>
        <p:nvSpPr>
          <p:cNvPr id="103" name="Google Shape;103;p18"/>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5" name="Google Shape;105;p18"/>
          <p:cNvSpPr txBox="1">
            <a:spLocks noGrp="1"/>
          </p:cNvSpPr>
          <p:nvPr>
            <p:ph type="body" idx="2"/>
          </p:nvPr>
        </p:nvSpPr>
        <p:spPr>
          <a:xfrm>
            <a:off x="552550" y="1807725"/>
            <a:ext cx="6173700" cy="3110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levance">
  <p:cSld name="BLANK_1_1_1_1_1">
    <p:spTree>
      <p:nvGrpSpPr>
        <p:cNvPr id="1" name="Shape 106"/>
        <p:cNvGrpSpPr/>
        <p:nvPr/>
      </p:nvGrpSpPr>
      <p:grpSpPr>
        <a:xfrm>
          <a:off x="0" y="0"/>
          <a:ext cx="0" cy="0"/>
          <a:chOff x="0" y="0"/>
          <a:chExt cx="0" cy="0"/>
        </a:xfrm>
      </p:grpSpPr>
      <p:sp>
        <p:nvSpPr>
          <p:cNvPr id="107" name="Google Shape;10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8" name="Google Shape;108;p19"/>
          <p:cNvSpPr txBox="1"/>
          <p:nvPr/>
        </p:nvSpPr>
        <p:spPr>
          <a:xfrm rot="-5400000">
            <a:off x="-489650" y="2399550"/>
            <a:ext cx="1415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RELEVANCE</a:t>
            </a:r>
            <a:endParaRPr sz="1600">
              <a:solidFill>
                <a:srgbClr val="0B5394"/>
              </a:solidFill>
              <a:latin typeface="Century Gothic"/>
              <a:ea typeface="Century Gothic"/>
              <a:cs typeface="Century Gothic"/>
              <a:sym typeface="Century Gothic"/>
            </a:endParaRPr>
          </a:p>
        </p:txBody>
      </p:sp>
      <p:sp>
        <p:nvSpPr>
          <p:cNvPr id="109" name="Google Shape;109;p19"/>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11" name="Google Shape;111;p19"/>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kill Closure">
  <p:cSld name="BLANK_1_1_1_1_1_1">
    <p:spTree>
      <p:nvGrpSpPr>
        <p:cNvPr id="1" name="Shape 112"/>
        <p:cNvGrpSpPr/>
        <p:nvPr/>
      </p:nvGrpSpPr>
      <p:grpSpPr>
        <a:xfrm>
          <a:off x="0" y="0"/>
          <a:ext cx="0" cy="0"/>
          <a:chOff x="0" y="0"/>
          <a:chExt cx="0" cy="0"/>
        </a:xfrm>
      </p:grpSpPr>
      <p:sp>
        <p:nvSpPr>
          <p:cNvPr id="113" name="Google Shape;113;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14" name="Google Shape;114;p20"/>
          <p:cNvSpPr txBox="1"/>
          <p:nvPr/>
        </p:nvSpPr>
        <p:spPr>
          <a:xfrm rot="-5400000">
            <a:off x="-667850" y="2399550"/>
            <a:ext cx="17718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SKILL CLOSURE</a:t>
            </a:r>
            <a:endParaRPr sz="1600">
              <a:solidFill>
                <a:srgbClr val="0B5394"/>
              </a:solidFill>
              <a:latin typeface="Century Gothic"/>
              <a:ea typeface="Century Gothic"/>
              <a:cs typeface="Century Gothic"/>
              <a:sym typeface="Century Gothic"/>
            </a:endParaRPr>
          </a:p>
        </p:txBody>
      </p:sp>
      <p:sp>
        <p:nvSpPr>
          <p:cNvPr id="115" name="Google Shape;115;p20"/>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17" name="Google Shape;117;p20"/>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ndependent Practice">
  <p:cSld name="BLANK_1_1_1_1_1_1_1">
    <p:spTree>
      <p:nvGrpSpPr>
        <p:cNvPr id="1" name="Shape 118"/>
        <p:cNvGrpSpPr/>
        <p:nvPr/>
      </p:nvGrpSpPr>
      <p:grpSpPr>
        <a:xfrm>
          <a:off x="0" y="0"/>
          <a:ext cx="0" cy="0"/>
          <a:chOff x="0" y="0"/>
          <a:chExt cx="0" cy="0"/>
        </a:xfrm>
      </p:grpSpPr>
      <p:sp>
        <p:nvSpPr>
          <p:cNvPr id="119" name="Google Shape;11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20" name="Google Shape;120;p21"/>
          <p:cNvSpPr txBox="1"/>
          <p:nvPr/>
        </p:nvSpPr>
        <p:spPr>
          <a:xfrm rot="-5400000">
            <a:off x="-1128800" y="2670800"/>
            <a:ext cx="26937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INDEPENDENT PRACTICE</a:t>
            </a:r>
            <a:endParaRPr sz="1600">
              <a:solidFill>
                <a:srgbClr val="0B5394"/>
              </a:solidFill>
              <a:latin typeface="Century Gothic"/>
              <a:ea typeface="Century Gothic"/>
              <a:cs typeface="Century Gothic"/>
              <a:sym typeface="Century Gothic"/>
            </a:endParaRPr>
          </a:p>
        </p:txBody>
      </p:sp>
      <p:sp>
        <p:nvSpPr>
          <p:cNvPr id="121" name="Google Shape;121;p21"/>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23" name="Google Shape;123;p21"/>
          <p:cNvSpPr txBox="1">
            <a:spLocks noGrp="1"/>
          </p:cNvSpPr>
          <p:nvPr>
            <p:ph type="body" idx="2"/>
          </p:nvPr>
        </p:nvSpPr>
        <p:spPr>
          <a:xfrm>
            <a:off x="552550" y="1937350"/>
            <a:ext cx="6173700" cy="298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rompt Boxes">
  <p:cSld name="CUSTOM">
    <p:spTree>
      <p:nvGrpSpPr>
        <p:cNvPr id="1" name="Shape 16"/>
        <p:cNvGrpSpPr/>
        <p:nvPr/>
      </p:nvGrpSpPr>
      <p:grpSpPr>
        <a:xfrm>
          <a:off x="0" y="0"/>
          <a:ext cx="0" cy="0"/>
          <a:chOff x="0" y="0"/>
          <a:chExt cx="0" cy="0"/>
        </a:xfrm>
      </p:grpSpPr>
      <p:sp>
        <p:nvSpPr>
          <p:cNvPr id="17" name="Google Shape;17;p3"/>
          <p:cNvSpPr txBox="1"/>
          <p:nvPr/>
        </p:nvSpPr>
        <p:spPr>
          <a:xfrm rot="-5400000">
            <a:off x="-636425" y="2399550"/>
            <a:ext cx="17226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PROMPT BOXES</a:t>
            </a:r>
            <a:endParaRPr sz="1600">
              <a:solidFill>
                <a:srgbClr val="0B5394"/>
              </a:solidFill>
              <a:latin typeface="Century Gothic"/>
              <a:ea typeface="Century Gothic"/>
              <a:cs typeface="Century Gothic"/>
              <a:sym typeface="Century Gothic"/>
            </a:endParaRPr>
          </a:p>
        </p:txBody>
      </p:sp>
      <p:sp>
        <p:nvSpPr>
          <p:cNvPr id="18" name="Google Shape;18;p3"/>
          <p:cNvSpPr txBox="1">
            <a:spLocks noGrp="1"/>
          </p:cNvSpPr>
          <p:nvPr>
            <p:ph type="body" idx="1"/>
          </p:nvPr>
        </p:nvSpPr>
        <p:spPr>
          <a:xfrm>
            <a:off x="586550" y="547850"/>
            <a:ext cx="7986000" cy="2661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aily Review" type="blank">
  <p:cSld name="BLANK">
    <p:spTree>
      <p:nvGrpSpPr>
        <p:cNvPr id="1" name="Shape 19"/>
        <p:cNvGrpSpPr/>
        <p:nvPr/>
      </p:nvGrpSpPr>
      <p:grpSpPr>
        <a:xfrm>
          <a:off x="0" y="0"/>
          <a:ext cx="0" cy="0"/>
          <a:chOff x="0" y="0"/>
          <a:chExt cx="0" cy="0"/>
        </a:xfrm>
      </p:grpSpPr>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1" name="Google Shape;21;p4"/>
          <p:cNvSpPr txBox="1"/>
          <p:nvPr/>
        </p:nvSpPr>
        <p:spPr>
          <a:xfrm rot="-5400000">
            <a:off x="-569675" y="2399550"/>
            <a:ext cx="15891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DAILY REVIEW</a:t>
            </a:r>
            <a:endParaRPr sz="1600">
              <a:solidFill>
                <a:srgbClr val="0B5394"/>
              </a:solidFill>
              <a:latin typeface="Century Gothic"/>
              <a:ea typeface="Century Gothic"/>
              <a:cs typeface="Century Gothic"/>
              <a:sym typeface="Century Gothic"/>
            </a:endParaRPr>
          </a:p>
        </p:txBody>
      </p:sp>
      <p:sp>
        <p:nvSpPr>
          <p:cNvPr id="22" name="Google Shape;22;p4"/>
          <p:cNvSpPr txBox="1">
            <a:spLocks noGrp="1"/>
          </p:cNvSpPr>
          <p:nvPr>
            <p:ph type="body" idx="1"/>
          </p:nvPr>
        </p:nvSpPr>
        <p:spPr>
          <a:xfrm>
            <a:off x="709450" y="566200"/>
            <a:ext cx="5123100" cy="4097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earning Objective and Success Criteria">
  <p:cSld name="BLANK_1">
    <p:spTree>
      <p:nvGrpSpPr>
        <p:cNvPr id="1" name="Shape 23"/>
        <p:cNvGrpSpPr/>
        <p:nvPr/>
      </p:nvGrpSpPr>
      <p:grpSpPr>
        <a:xfrm>
          <a:off x="0" y="0"/>
          <a:ext cx="0" cy="0"/>
          <a:chOff x="0" y="0"/>
          <a:chExt cx="0" cy="0"/>
        </a:xfrm>
      </p:grpSpPr>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5" name="Google Shape;25;p5"/>
          <p:cNvSpPr txBox="1"/>
          <p:nvPr/>
        </p:nvSpPr>
        <p:spPr>
          <a:xfrm rot="-5400000">
            <a:off x="-929500" y="1209150"/>
            <a:ext cx="22989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LEARNING OBJECTIVE</a:t>
            </a:r>
            <a:endParaRPr sz="1600">
              <a:solidFill>
                <a:srgbClr val="0B5394"/>
              </a:solidFill>
              <a:latin typeface="Century Gothic"/>
              <a:ea typeface="Century Gothic"/>
              <a:cs typeface="Century Gothic"/>
              <a:sym typeface="Century Gothic"/>
            </a:endParaRPr>
          </a:p>
        </p:txBody>
      </p:sp>
      <p:sp>
        <p:nvSpPr>
          <p:cNvPr id="26" name="Google Shape;26;p5"/>
          <p:cNvSpPr/>
          <p:nvPr/>
        </p:nvSpPr>
        <p:spPr>
          <a:xfrm>
            <a:off x="395650" y="231900"/>
            <a:ext cx="6419100" cy="2305800"/>
          </a:xfrm>
          <a:prstGeom prst="homePlate">
            <a:avLst>
              <a:gd name="adj" fmla="val 50000"/>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532075" y="477525"/>
            <a:ext cx="5061600" cy="18351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latin typeface="Century Gothic"/>
                <a:ea typeface="Century Gothic"/>
                <a:cs typeface="Century Gothic"/>
                <a:sym typeface="Century Gothic"/>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28" name="Google Shape;28;p5"/>
          <p:cNvSpPr txBox="1"/>
          <p:nvPr/>
        </p:nvSpPr>
        <p:spPr>
          <a:xfrm rot="-5400000">
            <a:off x="-790750" y="3730950"/>
            <a:ext cx="2021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SUCCESS CRITERIA</a:t>
            </a:r>
            <a:endParaRPr sz="1600">
              <a:solidFill>
                <a:srgbClr val="0B5394"/>
              </a:solidFill>
              <a:latin typeface="Century Gothic"/>
              <a:ea typeface="Century Gothic"/>
              <a:cs typeface="Century Gothic"/>
              <a:sym typeface="Century Gothic"/>
            </a:endParaRPr>
          </a:p>
        </p:txBody>
      </p:sp>
      <p:sp>
        <p:nvSpPr>
          <p:cNvPr id="29" name="Google Shape;29;p5"/>
          <p:cNvSpPr txBox="1">
            <a:spLocks noGrp="1"/>
          </p:cNvSpPr>
          <p:nvPr>
            <p:ph type="body" idx="1"/>
          </p:nvPr>
        </p:nvSpPr>
        <p:spPr>
          <a:xfrm>
            <a:off x="497975" y="2892375"/>
            <a:ext cx="5198100" cy="201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ctivate Prior Knowledge">
  <p:cSld name="BLANK_1_1">
    <p:spTree>
      <p:nvGrpSpPr>
        <p:cNvPr id="1" name="Shape 30"/>
        <p:cNvGrpSpPr/>
        <p:nvPr/>
      </p:nvGrpSpPr>
      <p:grpSpPr>
        <a:xfrm>
          <a:off x="0" y="0"/>
          <a:ext cx="0" cy="0"/>
          <a:chOff x="0" y="0"/>
          <a:chExt cx="0" cy="0"/>
        </a:xfrm>
      </p:grpSpPr>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2" name="Google Shape;32;p6"/>
          <p:cNvSpPr txBox="1"/>
          <p:nvPr/>
        </p:nvSpPr>
        <p:spPr>
          <a:xfrm rot="-5400000">
            <a:off x="-1398650" y="2399550"/>
            <a:ext cx="3233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ACTIVATE PRIOR KNOWLEDGE</a:t>
            </a:r>
            <a:endParaRPr sz="1600">
              <a:solidFill>
                <a:srgbClr val="0B5394"/>
              </a:solidFill>
              <a:latin typeface="Century Gothic"/>
              <a:ea typeface="Century Gothic"/>
              <a:cs typeface="Century Gothic"/>
              <a:sym typeface="Century Gothic"/>
            </a:endParaRPr>
          </a:p>
        </p:txBody>
      </p:sp>
      <p:sp>
        <p:nvSpPr>
          <p:cNvPr id="33" name="Google Shape;33;p6"/>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a:spcBef>
                <a:spcPts val="0"/>
              </a:spcBef>
              <a:spcAft>
                <a:spcPts val="0"/>
              </a:spcAft>
              <a:buNone/>
              <a:defRPr>
                <a:solidFill>
                  <a:srgbClr val="FFFFFF"/>
                </a:solidFill>
                <a:latin typeface="Century Gothic"/>
                <a:ea typeface="Century Gothic"/>
                <a:cs typeface="Century Gothic"/>
                <a:sym typeface="Century Gothic"/>
              </a:defRPr>
            </a:lvl1pPr>
            <a:lvl2pPr lvl="1">
              <a:spcBef>
                <a:spcPts val="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35" name="Google Shape;35;p6"/>
          <p:cNvSpPr txBox="1">
            <a:spLocks noGrp="1"/>
          </p:cNvSpPr>
          <p:nvPr>
            <p:ph type="body" idx="2"/>
          </p:nvPr>
        </p:nvSpPr>
        <p:spPr>
          <a:xfrm>
            <a:off x="552550" y="852700"/>
            <a:ext cx="6173700" cy="40656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Relevance">
  <p:cSld name="BLANK_1_1_1_1_1">
    <p:spTree>
      <p:nvGrpSpPr>
        <p:cNvPr id="1" name="Shape 48"/>
        <p:cNvGrpSpPr/>
        <p:nvPr/>
      </p:nvGrpSpPr>
      <p:grpSpPr>
        <a:xfrm>
          <a:off x="0" y="0"/>
          <a:ext cx="0" cy="0"/>
          <a:chOff x="0" y="0"/>
          <a:chExt cx="0" cy="0"/>
        </a:xfrm>
      </p:grpSpPr>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0" name="Google Shape;50;p9"/>
          <p:cNvSpPr txBox="1"/>
          <p:nvPr/>
        </p:nvSpPr>
        <p:spPr>
          <a:xfrm rot="-5400000">
            <a:off x="-489650" y="2399550"/>
            <a:ext cx="14154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RELEVANCE</a:t>
            </a:r>
            <a:endParaRPr sz="1600">
              <a:solidFill>
                <a:srgbClr val="0B5394"/>
              </a:solidFill>
              <a:latin typeface="Century Gothic"/>
              <a:ea typeface="Century Gothic"/>
              <a:cs typeface="Century Gothic"/>
              <a:sym typeface="Century Gothic"/>
            </a:endParaRPr>
          </a:p>
        </p:txBody>
      </p:sp>
      <p:sp>
        <p:nvSpPr>
          <p:cNvPr id="51" name="Google Shape;51;p9"/>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3" name="Google Shape;53;p9"/>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ndependent Practice">
  <p:cSld name="BLANK_1_1_1_1_1_1_1">
    <p:spTree>
      <p:nvGrpSpPr>
        <p:cNvPr id="1" name="Shape 60"/>
        <p:cNvGrpSpPr/>
        <p:nvPr/>
      </p:nvGrpSpPr>
      <p:grpSpPr>
        <a:xfrm>
          <a:off x="0" y="0"/>
          <a:ext cx="0" cy="0"/>
          <a:chOff x="0" y="0"/>
          <a:chExt cx="0" cy="0"/>
        </a:xfrm>
      </p:grpSpPr>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2" name="Google Shape;62;p11"/>
          <p:cNvSpPr txBox="1"/>
          <p:nvPr/>
        </p:nvSpPr>
        <p:spPr>
          <a:xfrm rot="-5400000">
            <a:off x="-1128800" y="2670800"/>
            <a:ext cx="26937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INDEPENDENT PRACTICE</a:t>
            </a:r>
            <a:endParaRPr sz="1600">
              <a:solidFill>
                <a:srgbClr val="0B5394"/>
              </a:solidFill>
              <a:latin typeface="Century Gothic"/>
              <a:ea typeface="Century Gothic"/>
              <a:cs typeface="Century Gothic"/>
              <a:sym typeface="Century Gothic"/>
            </a:endParaRPr>
          </a:p>
        </p:txBody>
      </p:sp>
      <p:sp>
        <p:nvSpPr>
          <p:cNvPr id="63" name="Google Shape;63;p11"/>
          <p:cNvSpPr/>
          <p:nvPr/>
        </p:nvSpPr>
        <p:spPr>
          <a:xfrm>
            <a:off x="45850" y="231925"/>
            <a:ext cx="6680400" cy="423000"/>
          </a:xfrm>
          <a:prstGeom prst="rect">
            <a:avLst/>
          </a:prstGeom>
          <a:solidFill>
            <a:srgbClr val="0B5394"/>
          </a:solid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rgbClr val="FFFFFF"/>
                </a:solidFill>
                <a:latin typeface="Century Gothic"/>
                <a:ea typeface="Century Gothic"/>
                <a:cs typeface="Century Gothic"/>
                <a:sym typeface="Century Gothic"/>
              </a:defRPr>
            </a:lvl1pPr>
            <a:lvl2pPr lvl="1" rtl="0">
              <a:spcBef>
                <a:spcPts val="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5" name="Google Shape;65;p11"/>
          <p:cNvSpPr txBox="1">
            <a:spLocks noGrp="1"/>
          </p:cNvSpPr>
          <p:nvPr>
            <p:ph type="body" idx="2"/>
          </p:nvPr>
        </p:nvSpPr>
        <p:spPr>
          <a:xfrm>
            <a:off x="552550" y="1937350"/>
            <a:ext cx="6173700" cy="2981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600"/>
              <a:buFont typeface="Century Gothic"/>
              <a:buNone/>
              <a:defRPr sz="6600">
                <a:latin typeface="Century Gothic"/>
                <a:ea typeface="Century Gothic"/>
                <a:cs typeface="Century Gothic"/>
                <a:sym typeface="Century Gothic"/>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3" name="Google Shape;73;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3200"/>
              <a:buFont typeface="Century Gothic"/>
              <a:buNone/>
              <a:defRPr sz="3200">
                <a:solidFill>
                  <a:srgbClr val="000000"/>
                </a:solidFill>
                <a:latin typeface="Century Gothic"/>
                <a:ea typeface="Century Gothic"/>
                <a:cs typeface="Century Gothic"/>
                <a:sym typeface="Century Gothic"/>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4" name="Google Shape;7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pic>
        <p:nvPicPr>
          <p:cNvPr id="75" name="Google Shape;75;p13"/>
          <p:cNvPicPr preferRelativeResize="0"/>
          <p:nvPr/>
        </p:nvPicPr>
        <p:blipFill>
          <a:blip r:embed="rId2">
            <a:alphaModFix/>
          </a:blip>
          <a:stretch>
            <a:fillRect/>
          </a:stretch>
        </p:blipFill>
        <p:spPr>
          <a:xfrm>
            <a:off x="7769825" y="4467425"/>
            <a:ext cx="1251325" cy="589250"/>
          </a:xfrm>
          <a:prstGeom prst="rect">
            <a:avLst/>
          </a:prstGeom>
          <a:noFill/>
          <a:ln>
            <a:noFill/>
          </a:ln>
        </p:spPr>
      </p:pic>
      <p:sp>
        <p:nvSpPr>
          <p:cNvPr id="76" name="Google Shape;76;p13"/>
          <p:cNvSpPr txBox="1"/>
          <p:nvPr/>
        </p:nvSpPr>
        <p:spPr>
          <a:xfrm>
            <a:off x="191000" y="4663075"/>
            <a:ext cx="25716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entury Gothic"/>
                <a:ea typeface="Century Gothic"/>
                <a:cs typeface="Century Gothic"/>
                <a:sym typeface="Century Gothic"/>
              </a:rPr>
              <a:t>Science</a:t>
            </a:r>
            <a:endParaRPr>
              <a:latin typeface="Century Gothic"/>
              <a:ea typeface="Century Gothic"/>
              <a:cs typeface="Century Gothic"/>
              <a:sym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aily Review" type="blank">
  <p:cSld name="BLANK">
    <p:spTree>
      <p:nvGrpSpPr>
        <p:cNvPr id="1" name="Shape 77"/>
        <p:cNvGrpSpPr/>
        <p:nvPr/>
      </p:nvGrpSpPr>
      <p:grpSpPr>
        <a:xfrm>
          <a:off x="0" y="0"/>
          <a:ext cx="0" cy="0"/>
          <a:chOff x="0" y="0"/>
          <a:chExt cx="0" cy="0"/>
        </a:xfrm>
      </p:grpSpPr>
      <p:sp>
        <p:nvSpPr>
          <p:cNvPr id="78" name="Google Shape;7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79" name="Google Shape;79;p14"/>
          <p:cNvSpPr txBox="1"/>
          <p:nvPr/>
        </p:nvSpPr>
        <p:spPr>
          <a:xfrm rot="-5400000">
            <a:off x="-569675" y="2399550"/>
            <a:ext cx="1589100" cy="344400"/>
          </a:xfrm>
          <a:prstGeom prst="rect">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B5394"/>
                </a:solidFill>
                <a:latin typeface="Century Gothic"/>
                <a:ea typeface="Century Gothic"/>
                <a:cs typeface="Century Gothic"/>
                <a:sym typeface="Century Gothic"/>
              </a:rPr>
              <a:t>DAILY REVIEW</a:t>
            </a:r>
            <a:endParaRPr sz="1600">
              <a:solidFill>
                <a:srgbClr val="0B5394"/>
              </a:solidFill>
              <a:latin typeface="Century Gothic"/>
              <a:ea typeface="Century Gothic"/>
              <a:cs typeface="Century Gothic"/>
              <a:sym typeface="Century Gothic"/>
            </a:endParaRPr>
          </a:p>
        </p:txBody>
      </p:sp>
      <p:sp>
        <p:nvSpPr>
          <p:cNvPr id="80" name="Google Shape;80;p14"/>
          <p:cNvSpPr txBox="1">
            <a:spLocks noGrp="1"/>
          </p:cNvSpPr>
          <p:nvPr>
            <p:ph type="body" idx="1"/>
          </p:nvPr>
        </p:nvSpPr>
        <p:spPr>
          <a:xfrm>
            <a:off x="709450" y="566200"/>
            <a:ext cx="5123100" cy="4097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rgbClr val="000000"/>
              </a:buClr>
              <a:buSzPts val="1800"/>
              <a:buFont typeface="Century Gothic"/>
              <a:buChar char="●"/>
              <a:defRPr>
                <a:solidFill>
                  <a:srgbClr val="000000"/>
                </a:solidFill>
                <a:latin typeface="Century Gothic"/>
                <a:ea typeface="Century Gothic"/>
                <a:cs typeface="Century Gothic"/>
                <a:sym typeface="Century Gothic"/>
              </a:defRPr>
            </a:lvl1pPr>
            <a:lvl2pPr marL="914400" lvl="1"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2pPr>
            <a:lvl3pPr marL="1371600" lvl="2"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3pPr>
            <a:lvl4pPr marL="1828800" lvl="3"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4pPr>
            <a:lvl5pPr marL="2286000" lvl="4"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5pPr>
            <a:lvl6pPr marL="2743200" lvl="5"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6pPr>
            <a:lvl7pPr marL="3200400" lvl="6"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7pPr>
            <a:lvl8pPr marL="3657600" lvl="7" indent="-317500" rtl="0">
              <a:spcBef>
                <a:spcPts val="1600"/>
              </a:spcBef>
              <a:spcAft>
                <a:spcPts val="0"/>
              </a:spcAft>
              <a:buClr>
                <a:srgbClr val="000000"/>
              </a:buClr>
              <a:buSzPts val="1400"/>
              <a:buFont typeface="Century Gothic"/>
              <a:buChar char="○"/>
              <a:defRPr>
                <a:solidFill>
                  <a:srgbClr val="000000"/>
                </a:solidFill>
                <a:latin typeface="Century Gothic"/>
                <a:ea typeface="Century Gothic"/>
                <a:cs typeface="Century Gothic"/>
                <a:sym typeface="Century Gothic"/>
              </a:defRPr>
            </a:lvl8pPr>
            <a:lvl9pPr marL="4114800" lvl="8" indent="-317500" rtl="0">
              <a:spcBef>
                <a:spcPts val="1600"/>
              </a:spcBef>
              <a:spcAft>
                <a:spcPts val="1600"/>
              </a:spcAft>
              <a:buClr>
                <a:srgbClr val="000000"/>
              </a:buClr>
              <a:buSzPts val="1400"/>
              <a:buFont typeface="Century Gothic"/>
              <a:buChar char="■"/>
              <a:defRPr>
                <a:solidFill>
                  <a:srgbClr val="000000"/>
                </a:solidFill>
                <a:latin typeface="Century Gothic"/>
                <a:ea typeface="Century Gothic"/>
                <a:cs typeface="Century Gothic"/>
                <a:sym typeface="Century Gothic"/>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theme" Target="../theme/theme2.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47750" y="34100"/>
            <a:ext cx="9063300" cy="5075400"/>
          </a:xfrm>
          <a:prstGeom prst="roundRect">
            <a:avLst>
              <a:gd name="adj" fmla="val 3214"/>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Century Gothic"/>
              <a:buNone/>
              <a:defRPr sz="2800">
                <a:latin typeface="Century Gothic"/>
                <a:ea typeface="Century Gothic"/>
                <a:cs typeface="Century Gothic"/>
                <a:sym typeface="Century Gothic"/>
              </a:defRPr>
            </a:lvl1pPr>
            <a:lvl2pPr lvl="1">
              <a:spcBef>
                <a:spcPts val="0"/>
              </a:spcBef>
              <a:spcAft>
                <a:spcPts val="0"/>
              </a:spcAft>
              <a:buSzPts val="2800"/>
              <a:buFont typeface="Century Gothic"/>
              <a:buNone/>
              <a:defRPr sz="2800">
                <a:latin typeface="Century Gothic"/>
                <a:ea typeface="Century Gothic"/>
                <a:cs typeface="Century Gothic"/>
                <a:sym typeface="Century Gothic"/>
              </a:defRPr>
            </a:lvl2pPr>
            <a:lvl3pPr lvl="2">
              <a:spcBef>
                <a:spcPts val="0"/>
              </a:spcBef>
              <a:spcAft>
                <a:spcPts val="0"/>
              </a:spcAft>
              <a:buSzPts val="2800"/>
              <a:buFont typeface="Century Gothic"/>
              <a:buNone/>
              <a:defRPr sz="2800">
                <a:latin typeface="Century Gothic"/>
                <a:ea typeface="Century Gothic"/>
                <a:cs typeface="Century Gothic"/>
                <a:sym typeface="Century Gothic"/>
              </a:defRPr>
            </a:lvl3pPr>
            <a:lvl4pPr lvl="3">
              <a:spcBef>
                <a:spcPts val="0"/>
              </a:spcBef>
              <a:spcAft>
                <a:spcPts val="0"/>
              </a:spcAft>
              <a:buSzPts val="2800"/>
              <a:buFont typeface="Century Gothic"/>
              <a:buNone/>
              <a:defRPr sz="2800">
                <a:latin typeface="Century Gothic"/>
                <a:ea typeface="Century Gothic"/>
                <a:cs typeface="Century Gothic"/>
                <a:sym typeface="Century Gothic"/>
              </a:defRPr>
            </a:lvl4pPr>
            <a:lvl5pPr lvl="4">
              <a:spcBef>
                <a:spcPts val="0"/>
              </a:spcBef>
              <a:spcAft>
                <a:spcPts val="0"/>
              </a:spcAft>
              <a:buSzPts val="2800"/>
              <a:buFont typeface="Century Gothic"/>
              <a:buNone/>
              <a:defRPr sz="2800">
                <a:latin typeface="Century Gothic"/>
                <a:ea typeface="Century Gothic"/>
                <a:cs typeface="Century Gothic"/>
                <a:sym typeface="Century Gothic"/>
              </a:defRPr>
            </a:lvl5pPr>
            <a:lvl6pPr lvl="5">
              <a:spcBef>
                <a:spcPts val="0"/>
              </a:spcBef>
              <a:spcAft>
                <a:spcPts val="0"/>
              </a:spcAft>
              <a:buSzPts val="2800"/>
              <a:buFont typeface="Century Gothic"/>
              <a:buNone/>
              <a:defRPr sz="2800">
                <a:latin typeface="Century Gothic"/>
                <a:ea typeface="Century Gothic"/>
                <a:cs typeface="Century Gothic"/>
                <a:sym typeface="Century Gothic"/>
              </a:defRPr>
            </a:lvl6pPr>
            <a:lvl7pPr lvl="6">
              <a:spcBef>
                <a:spcPts val="0"/>
              </a:spcBef>
              <a:spcAft>
                <a:spcPts val="0"/>
              </a:spcAft>
              <a:buSzPts val="2800"/>
              <a:buFont typeface="Century Gothic"/>
              <a:buNone/>
              <a:defRPr sz="2800">
                <a:latin typeface="Century Gothic"/>
                <a:ea typeface="Century Gothic"/>
                <a:cs typeface="Century Gothic"/>
                <a:sym typeface="Century Gothic"/>
              </a:defRPr>
            </a:lvl7pPr>
            <a:lvl8pPr lvl="7">
              <a:spcBef>
                <a:spcPts val="0"/>
              </a:spcBef>
              <a:spcAft>
                <a:spcPts val="0"/>
              </a:spcAft>
              <a:buSzPts val="2800"/>
              <a:buFont typeface="Century Gothic"/>
              <a:buNone/>
              <a:defRPr sz="2800">
                <a:latin typeface="Century Gothic"/>
                <a:ea typeface="Century Gothic"/>
                <a:cs typeface="Century Gothic"/>
                <a:sym typeface="Century Gothic"/>
              </a:defRPr>
            </a:lvl8pPr>
            <a:lvl9pPr lvl="8">
              <a:spcBef>
                <a:spcPts val="0"/>
              </a:spcBef>
              <a:spcAft>
                <a:spcPts val="0"/>
              </a:spcAft>
              <a:buSzPts val="2800"/>
              <a:buFont typeface="Century Gothic"/>
              <a:buNone/>
              <a:defRPr sz="2800">
                <a:latin typeface="Century Gothic"/>
                <a:ea typeface="Century Gothic"/>
                <a:cs typeface="Century Gothic"/>
                <a:sym typeface="Century Gothic"/>
              </a:defRPr>
            </a:lvl9pPr>
          </a:lstStyle>
          <a:p>
            <a:endParaRPr/>
          </a:p>
        </p:txBody>
      </p:sp>
      <p:sp>
        <p:nvSpPr>
          <p:cNvPr id="8" name="Google Shape;8;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Century Gothic"/>
              <a:buChar char="●"/>
              <a:defRPr sz="1800">
                <a:latin typeface="Century Gothic"/>
                <a:ea typeface="Century Gothic"/>
                <a:cs typeface="Century Gothic"/>
                <a:sym typeface="Century Gothic"/>
              </a:defRPr>
            </a:lvl1pPr>
            <a:lvl2pPr marL="914400" lvl="1"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2pPr>
            <a:lvl3pPr marL="1371600" lvl="2"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3pPr>
            <a:lvl4pPr marL="1828800" lvl="3"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4pPr>
            <a:lvl5pPr marL="2286000" lvl="4"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5pPr>
            <a:lvl6pPr marL="2743200" lvl="5"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6pPr>
            <a:lvl7pPr marL="3200400" lvl="6"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7pPr>
            <a:lvl8pPr marL="3657600" lvl="7" indent="-317500">
              <a:lnSpc>
                <a:spcPct val="115000"/>
              </a:lnSpc>
              <a:spcBef>
                <a:spcPts val="1600"/>
              </a:spcBef>
              <a:spcAft>
                <a:spcPts val="0"/>
              </a:spcAft>
              <a:buSzPts val="1400"/>
              <a:buFont typeface="Century Gothic"/>
              <a:buChar char="○"/>
              <a:defRPr>
                <a:latin typeface="Century Gothic"/>
                <a:ea typeface="Century Gothic"/>
                <a:cs typeface="Century Gothic"/>
                <a:sym typeface="Century Gothic"/>
              </a:defRPr>
            </a:lvl8pPr>
            <a:lvl9pPr marL="4114800" lvl="8" indent="-317500">
              <a:lnSpc>
                <a:spcPct val="115000"/>
              </a:lnSpc>
              <a:spcBef>
                <a:spcPts val="1600"/>
              </a:spcBef>
              <a:spcAft>
                <a:spcPts val="1600"/>
              </a:spcAft>
              <a:buSzPts val="1400"/>
              <a:buFont typeface="Century Gothic"/>
              <a:buChar char="■"/>
              <a:defRPr>
                <a:latin typeface="Century Gothic"/>
                <a:ea typeface="Century Gothic"/>
                <a:cs typeface="Century Gothic"/>
                <a:sym typeface="Century Gothic"/>
              </a:defRPr>
            </a:lvl9pPr>
          </a:lstStyle>
          <a:p>
            <a:endParaRPr/>
          </a:p>
        </p:txBody>
      </p:sp>
      <p:sp>
        <p:nvSpPr>
          <p:cNvPr id="9" name="Google Shape;9;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68" name="Google Shape;68;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69" name="Google Shape;6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
        <p:nvSpPr>
          <p:cNvPr id="70" name="Google Shape;70;p12"/>
          <p:cNvSpPr/>
          <p:nvPr/>
        </p:nvSpPr>
        <p:spPr>
          <a:xfrm>
            <a:off x="47750" y="34100"/>
            <a:ext cx="9063300" cy="5075400"/>
          </a:xfrm>
          <a:prstGeom prst="roundRect">
            <a:avLst>
              <a:gd name="adj" fmla="val 3214"/>
            </a:avLst>
          </a:prstGeom>
          <a:noFill/>
          <a:ln w="19050"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2.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2" name="Rectangle 1">
            <a:extLst>
              <a:ext uri="{FF2B5EF4-FFF2-40B4-BE49-F238E27FC236}">
                <a16:creationId xmlns:a16="http://schemas.microsoft.com/office/drawing/2014/main" id="{EF16B362-7C54-4310-AA7C-F4C49CC96157}"/>
              </a:ext>
            </a:extLst>
          </p:cNvPr>
          <p:cNvSpPr/>
          <p:nvPr/>
        </p:nvSpPr>
        <p:spPr>
          <a:xfrm>
            <a:off x="7761767" y="4423144"/>
            <a:ext cx="1307805" cy="5954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28" name="Google Shape;128;p22"/>
          <p:cNvPicPr preferRelativeResize="0"/>
          <p:nvPr/>
        </p:nvPicPr>
        <p:blipFill rotWithShape="1">
          <a:blip r:embed="rId3">
            <a:alphaModFix amt="38000"/>
          </a:blip>
          <a:srcRect t="3245" b="3235"/>
          <a:stretch/>
        </p:blipFill>
        <p:spPr>
          <a:xfrm>
            <a:off x="0" y="0"/>
            <a:ext cx="9144002" cy="5143501"/>
          </a:xfrm>
          <a:prstGeom prst="rect">
            <a:avLst/>
          </a:prstGeom>
          <a:noFill/>
          <a:ln>
            <a:noFill/>
          </a:ln>
        </p:spPr>
      </p:pic>
      <p:sp>
        <p:nvSpPr>
          <p:cNvPr id="129" name="Google Shape;129;p2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Twinkl" pitchFamily="2" charset="0"/>
              </a:rPr>
              <a:t>OBSERVATION &amp; INFERENCE</a:t>
            </a:r>
            <a:endParaRPr dirty="0">
              <a:latin typeface="Twinkl" pitchFamily="2" charset="0"/>
            </a:endParaRPr>
          </a:p>
        </p:txBody>
      </p:sp>
      <p:sp>
        <p:nvSpPr>
          <p:cNvPr id="130" name="Google Shape;130;p2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latin typeface="Twinkl" pitchFamily="2" charset="0"/>
              </a:rPr>
              <a:t>We will compare observation and inference using examples</a:t>
            </a:r>
            <a:endParaRPr dirty="0">
              <a:latin typeface="Twinkl"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2"/>
          </p:nvPr>
        </p:nvSpPr>
        <p:spPr>
          <a:xfrm>
            <a:off x="6831425" y="1436100"/>
            <a:ext cx="2001574" cy="4065600"/>
          </a:xfrm>
          <a:prstGeom prst="rect">
            <a:avLst/>
          </a:prstGeom>
          <a:ln>
            <a:noFill/>
          </a:ln>
        </p:spPr>
        <p:txBody>
          <a:bodyPr spcFirstLastPara="1" wrap="square" lIns="91425" tIns="91425" rIns="91425" bIns="91425" anchor="t" anchorCtr="0">
            <a:noAutofit/>
          </a:bodyPr>
          <a:lstStyle/>
          <a:p>
            <a:pPr marL="0" lvl="0" indent="0" algn="l" rtl="0">
              <a:spcBef>
                <a:spcPts val="1600"/>
              </a:spcBef>
              <a:spcAft>
                <a:spcPts val="1600"/>
              </a:spcAft>
              <a:buNone/>
            </a:pPr>
            <a:r>
              <a:rPr lang="en-GB" sz="2000" dirty="0">
                <a:latin typeface="Open Sans"/>
              </a:rPr>
              <a:t>W</a:t>
            </a:r>
            <a:r>
              <a:rPr lang="en-GB" sz="2000" b="0" i="0" dirty="0">
                <a:solidFill>
                  <a:srgbClr val="000000"/>
                </a:solidFill>
                <a:effectLst/>
                <a:latin typeface="Open Sans"/>
              </a:rPr>
              <a:t>hat do you </a:t>
            </a:r>
            <a:r>
              <a:rPr lang="en-GB" sz="2000" b="1" i="0" dirty="0">
                <a:solidFill>
                  <a:srgbClr val="000000"/>
                </a:solidFill>
                <a:effectLst/>
                <a:latin typeface="Open Sans"/>
              </a:rPr>
              <a:t>observe</a:t>
            </a:r>
            <a:r>
              <a:rPr lang="en-GB" sz="2000" b="0" i="0" dirty="0">
                <a:solidFill>
                  <a:srgbClr val="000000"/>
                </a:solidFill>
                <a:effectLst/>
                <a:latin typeface="Open Sans"/>
              </a:rPr>
              <a:t> in the picture. Be as descriptive as you can!</a:t>
            </a:r>
            <a:endParaRPr sz="2000" dirty="0">
              <a:latin typeface="Twinkl" pitchFamily="2" charset="0"/>
            </a:endParaRPr>
          </a:p>
        </p:txBody>
      </p:sp>
      <p:sp>
        <p:nvSpPr>
          <p:cNvPr id="191" name="Google Shape;191;p3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latin typeface="Twinkl" pitchFamily="2" charset="0"/>
              </a:rPr>
              <a:t>We will compare observations and inferences </a:t>
            </a:r>
            <a:endParaRPr sz="1700" dirty="0"/>
          </a:p>
        </p:txBody>
      </p:sp>
      <p:graphicFrame>
        <p:nvGraphicFramePr>
          <p:cNvPr id="193" name="Google Shape;193;p31"/>
          <p:cNvGraphicFramePr/>
          <p:nvPr>
            <p:extLst>
              <p:ext uri="{D42A27DB-BD31-4B8C-83A1-F6EECF244321}">
                <p14:modId xmlns:p14="http://schemas.microsoft.com/office/powerpoint/2010/main" val="2351673724"/>
              </p:ext>
            </p:extLst>
          </p:nvPr>
        </p:nvGraphicFramePr>
        <p:xfrm>
          <a:off x="6831425" y="3707400"/>
          <a:ext cx="2134475" cy="120390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3205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TEACHER CUE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solidFill>
                      <a:srgbClr val="674EA7"/>
                    </a:solidFill>
                  </a:tcPr>
                </a:tc>
                <a:extLst>
                  <a:ext uri="{0D108BD9-81ED-4DB2-BD59-A6C34878D82A}">
                    <a16:rowId xmlns:a16="http://schemas.microsoft.com/office/drawing/2014/main" val="10000"/>
                  </a:ext>
                </a:extLst>
              </a:tr>
              <a:tr h="388025">
                <a:tc>
                  <a:txBody>
                    <a:bodyPr/>
                    <a:lstStyle/>
                    <a:p>
                      <a:pPr marL="0" lvl="0" indent="0" algn="l" rtl="0">
                        <a:spcBef>
                          <a:spcPts val="0"/>
                        </a:spcBef>
                        <a:spcAft>
                          <a:spcPts val="0"/>
                        </a:spcAft>
                        <a:buNone/>
                      </a:pPr>
                      <a:r>
                        <a:rPr lang="en-GB" sz="1100" dirty="0">
                          <a:latin typeface="Century Gothic"/>
                          <a:ea typeface="Century Gothic"/>
                          <a:cs typeface="Century Gothic"/>
                          <a:sym typeface="Century Gothic"/>
                        </a:rPr>
                        <a:t>Sentence starters:</a:t>
                      </a:r>
                      <a:endParaRPr sz="1100" dirty="0">
                        <a:latin typeface="Century Gothic"/>
                        <a:ea typeface="Century Gothic"/>
                        <a:cs typeface="Century Gothic"/>
                        <a:sym typeface="Century Gothic"/>
                      </a:endParaRPr>
                    </a:p>
                    <a:p>
                      <a:pPr marL="0" lvl="0" indent="0" algn="l" rtl="0">
                        <a:spcBef>
                          <a:spcPts val="0"/>
                        </a:spcBef>
                        <a:spcAft>
                          <a:spcPts val="0"/>
                        </a:spcAft>
                        <a:buNone/>
                      </a:pPr>
                      <a:r>
                        <a:rPr lang="en-GB" sz="1100" dirty="0">
                          <a:latin typeface="Century Gothic"/>
                          <a:ea typeface="Century Gothic"/>
                          <a:cs typeface="Century Gothic"/>
                          <a:sym typeface="Century Gothic"/>
                        </a:rPr>
                        <a:t>I see….</a:t>
                      </a:r>
                      <a:endParaRPr sz="1100" dirty="0">
                        <a:latin typeface="Century Gothic"/>
                        <a:ea typeface="Century Gothic"/>
                        <a:cs typeface="Century Gothic"/>
                        <a:sym typeface="Century Gothic"/>
                      </a:endParaRPr>
                    </a:p>
                    <a:p>
                      <a:pPr marL="0" lvl="0" indent="0" algn="l" rtl="0">
                        <a:spcBef>
                          <a:spcPts val="0"/>
                        </a:spcBef>
                        <a:spcAft>
                          <a:spcPts val="0"/>
                        </a:spcAft>
                        <a:buNone/>
                      </a:pPr>
                      <a:r>
                        <a:rPr lang="en-GB" sz="1100" dirty="0">
                          <a:latin typeface="Century Gothic"/>
                          <a:ea typeface="Century Gothic"/>
                          <a:cs typeface="Century Gothic"/>
                          <a:sym typeface="Century Gothic"/>
                        </a:rPr>
                        <a:t>I smell….</a:t>
                      </a:r>
                      <a:endParaRPr sz="1100" dirty="0">
                        <a:latin typeface="Century Gothic"/>
                        <a:ea typeface="Century Gothic"/>
                        <a:cs typeface="Century Gothic"/>
                        <a:sym typeface="Century Gothic"/>
                      </a:endParaRPr>
                    </a:p>
                    <a:p>
                      <a:pPr marL="0" lvl="0" indent="0" algn="l" rtl="0">
                        <a:spcBef>
                          <a:spcPts val="0"/>
                        </a:spcBef>
                        <a:spcAft>
                          <a:spcPts val="0"/>
                        </a:spcAft>
                        <a:buNone/>
                      </a:pPr>
                      <a:r>
                        <a:rPr lang="en-GB" sz="1100" dirty="0">
                          <a:latin typeface="Century Gothic"/>
                          <a:ea typeface="Century Gothic"/>
                          <a:cs typeface="Century Gothic"/>
                          <a:sym typeface="Century Gothic"/>
                        </a:rPr>
                        <a:t>I taste….</a:t>
                      </a:r>
                      <a:endParaRPr sz="1100" dirty="0">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026" name="Picture 2" descr="A dog is sitting on the floor amongst broken dishes and pieces of rubbish. The dog is staring into the camera lens.">
            <a:extLst>
              <a:ext uri="{FF2B5EF4-FFF2-40B4-BE49-F238E27FC236}">
                <a16:creationId xmlns:a16="http://schemas.microsoft.com/office/drawing/2014/main" id="{A28EC8D6-AF1F-435D-979A-6E76C9DA9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192" y="765663"/>
            <a:ext cx="6167680" cy="4111787"/>
          </a:xfrm>
          <a:prstGeom prst="rect">
            <a:avLst/>
          </a:prstGeom>
          <a:noFill/>
          <a:extLst>
            <a:ext uri="{909E8E84-426E-40DD-AFC4-6F175D3DCCD1}">
              <a14:hiddenFill xmlns:a14="http://schemas.microsoft.com/office/drawing/2010/main">
                <a:solidFill>
                  <a:srgbClr val="FFFFFF"/>
                </a:solidFill>
              </a14:hiddenFill>
            </a:ext>
          </a:extLst>
        </p:spPr>
      </p:pic>
      <p:sp>
        <p:nvSpPr>
          <p:cNvPr id="8" name="Oval 33">
            <a:extLst>
              <a:ext uri="{FF2B5EF4-FFF2-40B4-BE49-F238E27FC236}">
                <a16:creationId xmlns:a16="http://schemas.microsoft.com/office/drawing/2014/main" id="{433662FA-3096-400D-8217-5B44EEF45CCA}"/>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dirty="0"/>
              <a:t>End</a:t>
            </a:r>
          </a:p>
        </p:txBody>
      </p:sp>
      <p:sp>
        <p:nvSpPr>
          <p:cNvPr id="9" name="Oval 32">
            <a:extLst>
              <a:ext uri="{FF2B5EF4-FFF2-40B4-BE49-F238E27FC236}">
                <a16:creationId xmlns:a16="http://schemas.microsoft.com/office/drawing/2014/main" id="{3FB59B70-6EF2-4D45-86E7-4CBAD86CAC92}"/>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a:t>
            </a:r>
          </a:p>
        </p:txBody>
      </p:sp>
      <p:sp>
        <p:nvSpPr>
          <p:cNvPr id="10" name="Oval 31">
            <a:extLst>
              <a:ext uri="{FF2B5EF4-FFF2-40B4-BE49-F238E27FC236}">
                <a16:creationId xmlns:a16="http://schemas.microsoft.com/office/drawing/2014/main" id="{28EE1E12-EFA4-41EA-86F2-2502CCEB6822}"/>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a:t>
            </a:r>
          </a:p>
        </p:txBody>
      </p:sp>
      <p:sp>
        <p:nvSpPr>
          <p:cNvPr id="11" name="Oval 30">
            <a:extLst>
              <a:ext uri="{FF2B5EF4-FFF2-40B4-BE49-F238E27FC236}">
                <a16:creationId xmlns:a16="http://schemas.microsoft.com/office/drawing/2014/main" id="{5D2F4AF5-0C46-4577-94C0-2735594CD098}"/>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3</a:t>
            </a:r>
          </a:p>
        </p:txBody>
      </p:sp>
      <p:sp>
        <p:nvSpPr>
          <p:cNvPr id="12" name="Oval 29">
            <a:extLst>
              <a:ext uri="{FF2B5EF4-FFF2-40B4-BE49-F238E27FC236}">
                <a16:creationId xmlns:a16="http://schemas.microsoft.com/office/drawing/2014/main" id="{8217D26D-6B3C-418D-B896-8EE8926A702D}"/>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4</a:t>
            </a:r>
          </a:p>
        </p:txBody>
      </p:sp>
      <p:sp>
        <p:nvSpPr>
          <p:cNvPr id="13" name="Oval 28">
            <a:extLst>
              <a:ext uri="{FF2B5EF4-FFF2-40B4-BE49-F238E27FC236}">
                <a16:creationId xmlns:a16="http://schemas.microsoft.com/office/drawing/2014/main" id="{BC987252-E260-4EC6-8ECF-9BC03240B9E8}"/>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5</a:t>
            </a:r>
          </a:p>
        </p:txBody>
      </p:sp>
      <p:sp>
        <p:nvSpPr>
          <p:cNvPr id="14" name="Oval 27">
            <a:extLst>
              <a:ext uri="{FF2B5EF4-FFF2-40B4-BE49-F238E27FC236}">
                <a16:creationId xmlns:a16="http://schemas.microsoft.com/office/drawing/2014/main" id="{D236C99E-7B28-4B34-9D6F-8FD220A56E39}"/>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6</a:t>
            </a:r>
          </a:p>
        </p:txBody>
      </p:sp>
      <p:sp>
        <p:nvSpPr>
          <p:cNvPr id="15" name="Oval 26">
            <a:extLst>
              <a:ext uri="{FF2B5EF4-FFF2-40B4-BE49-F238E27FC236}">
                <a16:creationId xmlns:a16="http://schemas.microsoft.com/office/drawing/2014/main" id="{508859D3-0946-4A6E-BDBE-681DCD03C064}"/>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7</a:t>
            </a:r>
          </a:p>
        </p:txBody>
      </p:sp>
      <p:sp>
        <p:nvSpPr>
          <p:cNvPr id="16" name="Oval 25">
            <a:extLst>
              <a:ext uri="{FF2B5EF4-FFF2-40B4-BE49-F238E27FC236}">
                <a16:creationId xmlns:a16="http://schemas.microsoft.com/office/drawing/2014/main" id="{6C983C6D-322E-46D8-9464-9F2B34BD4A89}"/>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8</a:t>
            </a:r>
          </a:p>
        </p:txBody>
      </p:sp>
      <p:sp>
        <p:nvSpPr>
          <p:cNvPr id="17" name="Oval 24">
            <a:extLst>
              <a:ext uri="{FF2B5EF4-FFF2-40B4-BE49-F238E27FC236}">
                <a16:creationId xmlns:a16="http://schemas.microsoft.com/office/drawing/2014/main" id="{DD90D486-0312-468D-B981-E189CDD47966}"/>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9</a:t>
            </a:r>
          </a:p>
        </p:txBody>
      </p:sp>
      <p:sp>
        <p:nvSpPr>
          <p:cNvPr id="18" name="Oval 23">
            <a:extLst>
              <a:ext uri="{FF2B5EF4-FFF2-40B4-BE49-F238E27FC236}">
                <a16:creationId xmlns:a16="http://schemas.microsoft.com/office/drawing/2014/main" id="{6588CB0E-03BB-4970-AA05-789256E09D05}"/>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10</a:t>
            </a:r>
          </a:p>
        </p:txBody>
      </p:sp>
      <p:sp>
        <p:nvSpPr>
          <p:cNvPr id="19" name="Oval 22">
            <a:extLst>
              <a:ext uri="{FF2B5EF4-FFF2-40B4-BE49-F238E27FC236}">
                <a16:creationId xmlns:a16="http://schemas.microsoft.com/office/drawing/2014/main" id="{2614CEB6-A05D-46B4-8C7A-BBD5260E39C3}"/>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11</a:t>
            </a:r>
          </a:p>
        </p:txBody>
      </p:sp>
      <p:sp>
        <p:nvSpPr>
          <p:cNvPr id="20" name="Oval 21">
            <a:extLst>
              <a:ext uri="{FF2B5EF4-FFF2-40B4-BE49-F238E27FC236}">
                <a16:creationId xmlns:a16="http://schemas.microsoft.com/office/drawing/2014/main" id="{4C4E9A9E-6C44-4982-8CBB-ED43A322A403}"/>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12</a:t>
            </a:r>
          </a:p>
        </p:txBody>
      </p:sp>
      <p:sp>
        <p:nvSpPr>
          <p:cNvPr id="21" name="Oval 20">
            <a:extLst>
              <a:ext uri="{FF2B5EF4-FFF2-40B4-BE49-F238E27FC236}">
                <a16:creationId xmlns:a16="http://schemas.microsoft.com/office/drawing/2014/main" id="{BED1B9FE-4C7D-479C-A0E9-47E9B7B5236C}"/>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13</a:t>
            </a:r>
          </a:p>
        </p:txBody>
      </p:sp>
      <p:sp>
        <p:nvSpPr>
          <p:cNvPr id="22" name="Oval 19">
            <a:extLst>
              <a:ext uri="{FF2B5EF4-FFF2-40B4-BE49-F238E27FC236}">
                <a16:creationId xmlns:a16="http://schemas.microsoft.com/office/drawing/2014/main" id="{8F4441E8-42B2-4792-B0C9-001B067FE1A3}"/>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14</a:t>
            </a:r>
          </a:p>
        </p:txBody>
      </p:sp>
      <p:sp>
        <p:nvSpPr>
          <p:cNvPr id="23" name="Oval 18">
            <a:extLst>
              <a:ext uri="{FF2B5EF4-FFF2-40B4-BE49-F238E27FC236}">
                <a16:creationId xmlns:a16="http://schemas.microsoft.com/office/drawing/2014/main" id="{CB011505-2461-464C-8085-67D244CF13AB}"/>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15</a:t>
            </a:r>
          </a:p>
        </p:txBody>
      </p:sp>
      <p:sp>
        <p:nvSpPr>
          <p:cNvPr id="24" name="Oval 17">
            <a:extLst>
              <a:ext uri="{FF2B5EF4-FFF2-40B4-BE49-F238E27FC236}">
                <a16:creationId xmlns:a16="http://schemas.microsoft.com/office/drawing/2014/main" id="{17790D0A-0260-480D-87E2-450DD6A48269}"/>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16</a:t>
            </a:r>
          </a:p>
        </p:txBody>
      </p:sp>
      <p:sp>
        <p:nvSpPr>
          <p:cNvPr id="25" name="Oval 16">
            <a:extLst>
              <a:ext uri="{FF2B5EF4-FFF2-40B4-BE49-F238E27FC236}">
                <a16:creationId xmlns:a16="http://schemas.microsoft.com/office/drawing/2014/main" id="{B073DF15-3B20-4C1C-8A4F-9A1055DE86B2}"/>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17</a:t>
            </a:r>
          </a:p>
        </p:txBody>
      </p:sp>
      <p:sp>
        <p:nvSpPr>
          <p:cNvPr id="26" name="Oval 15">
            <a:extLst>
              <a:ext uri="{FF2B5EF4-FFF2-40B4-BE49-F238E27FC236}">
                <a16:creationId xmlns:a16="http://schemas.microsoft.com/office/drawing/2014/main" id="{A1EDA093-CE4E-4485-BF61-C2BAB97CE958}"/>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18</a:t>
            </a:r>
          </a:p>
        </p:txBody>
      </p:sp>
      <p:sp>
        <p:nvSpPr>
          <p:cNvPr id="27" name="Oval 14">
            <a:extLst>
              <a:ext uri="{FF2B5EF4-FFF2-40B4-BE49-F238E27FC236}">
                <a16:creationId xmlns:a16="http://schemas.microsoft.com/office/drawing/2014/main" id="{41133FD5-A5EB-4C4B-85EC-A79D5D1A80F6}"/>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19</a:t>
            </a:r>
          </a:p>
        </p:txBody>
      </p:sp>
      <p:sp>
        <p:nvSpPr>
          <p:cNvPr id="28" name="Oval 13">
            <a:extLst>
              <a:ext uri="{FF2B5EF4-FFF2-40B4-BE49-F238E27FC236}">
                <a16:creationId xmlns:a16="http://schemas.microsoft.com/office/drawing/2014/main" id="{7EA59405-57C1-4971-A6EA-AACA3179A201}"/>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20</a:t>
            </a:r>
          </a:p>
        </p:txBody>
      </p:sp>
      <p:sp>
        <p:nvSpPr>
          <p:cNvPr id="29" name="Oval 12">
            <a:extLst>
              <a:ext uri="{FF2B5EF4-FFF2-40B4-BE49-F238E27FC236}">
                <a16:creationId xmlns:a16="http://schemas.microsoft.com/office/drawing/2014/main" id="{301A6785-BBD0-4E9C-9626-77B49BAE5213}"/>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21</a:t>
            </a:r>
          </a:p>
        </p:txBody>
      </p:sp>
      <p:sp>
        <p:nvSpPr>
          <p:cNvPr id="30" name="Oval 11">
            <a:extLst>
              <a:ext uri="{FF2B5EF4-FFF2-40B4-BE49-F238E27FC236}">
                <a16:creationId xmlns:a16="http://schemas.microsoft.com/office/drawing/2014/main" id="{7C562596-2645-472D-A454-48396A865969}"/>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22</a:t>
            </a:r>
          </a:p>
        </p:txBody>
      </p:sp>
      <p:sp>
        <p:nvSpPr>
          <p:cNvPr id="31" name="Oval 10">
            <a:extLst>
              <a:ext uri="{FF2B5EF4-FFF2-40B4-BE49-F238E27FC236}">
                <a16:creationId xmlns:a16="http://schemas.microsoft.com/office/drawing/2014/main" id="{5269B81C-62B5-4C1D-BB47-75D471784F33}"/>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23</a:t>
            </a:r>
          </a:p>
        </p:txBody>
      </p:sp>
      <p:sp>
        <p:nvSpPr>
          <p:cNvPr id="32" name="Oval 9">
            <a:extLst>
              <a:ext uri="{FF2B5EF4-FFF2-40B4-BE49-F238E27FC236}">
                <a16:creationId xmlns:a16="http://schemas.microsoft.com/office/drawing/2014/main" id="{D8C68258-59F1-45D8-88B5-20B6F0651519}"/>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24</a:t>
            </a:r>
          </a:p>
        </p:txBody>
      </p:sp>
      <p:sp>
        <p:nvSpPr>
          <p:cNvPr id="33" name="Oval 8">
            <a:extLst>
              <a:ext uri="{FF2B5EF4-FFF2-40B4-BE49-F238E27FC236}">
                <a16:creationId xmlns:a16="http://schemas.microsoft.com/office/drawing/2014/main" id="{8B4D10EC-5036-4679-8E96-1C3180BB0991}"/>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25</a:t>
            </a:r>
          </a:p>
        </p:txBody>
      </p:sp>
      <p:sp>
        <p:nvSpPr>
          <p:cNvPr id="34" name="Oval 7">
            <a:extLst>
              <a:ext uri="{FF2B5EF4-FFF2-40B4-BE49-F238E27FC236}">
                <a16:creationId xmlns:a16="http://schemas.microsoft.com/office/drawing/2014/main" id="{5972010A-FC17-4327-B8FE-493ADC555E15}"/>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26</a:t>
            </a:r>
          </a:p>
        </p:txBody>
      </p:sp>
      <p:sp>
        <p:nvSpPr>
          <p:cNvPr id="35" name="Oval 6">
            <a:extLst>
              <a:ext uri="{FF2B5EF4-FFF2-40B4-BE49-F238E27FC236}">
                <a16:creationId xmlns:a16="http://schemas.microsoft.com/office/drawing/2014/main" id="{B4CF9AC8-A191-4074-9C75-A8DD003D965F}"/>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27</a:t>
            </a:r>
          </a:p>
        </p:txBody>
      </p:sp>
      <p:sp>
        <p:nvSpPr>
          <p:cNvPr id="36" name="Oval 5">
            <a:extLst>
              <a:ext uri="{FF2B5EF4-FFF2-40B4-BE49-F238E27FC236}">
                <a16:creationId xmlns:a16="http://schemas.microsoft.com/office/drawing/2014/main" id="{E8540AAA-3C35-47B3-8807-BBD66D0E3E4C}"/>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28</a:t>
            </a:r>
          </a:p>
        </p:txBody>
      </p:sp>
      <p:sp>
        <p:nvSpPr>
          <p:cNvPr id="37" name="Oval 4">
            <a:extLst>
              <a:ext uri="{FF2B5EF4-FFF2-40B4-BE49-F238E27FC236}">
                <a16:creationId xmlns:a16="http://schemas.microsoft.com/office/drawing/2014/main" id="{505BBA87-7752-46F7-9159-7C1423154BAA}"/>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29</a:t>
            </a:r>
          </a:p>
        </p:txBody>
      </p:sp>
      <p:sp>
        <p:nvSpPr>
          <p:cNvPr id="38" name="Oval 3">
            <a:extLst>
              <a:ext uri="{FF2B5EF4-FFF2-40B4-BE49-F238E27FC236}">
                <a16:creationId xmlns:a16="http://schemas.microsoft.com/office/drawing/2014/main" id="{E95A8B55-8803-4A4F-BFFF-4EF6FF50CA5D}"/>
              </a:ext>
            </a:extLst>
          </p:cNvPr>
          <p:cNvSpPr>
            <a:spLocks noChangeArrowheads="1"/>
          </p:cNvSpPr>
          <p:nvPr/>
        </p:nvSpPr>
        <p:spPr bwMode="auto">
          <a:xfrm>
            <a:off x="7149781" y="305620"/>
            <a:ext cx="1235075" cy="1235075"/>
          </a:xfrm>
          <a:prstGeom prst="ellipse">
            <a:avLst/>
          </a:prstGeom>
          <a:solidFill>
            <a:srgbClr val="6699FF"/>
          </a:solidFill>
          <a:ln w="28575">
            <a:solidFill>
              <a:schemeClr val="tx1"/>
            </a:solidFill>
            <a:round/>
            <a:headEnd/>
            <a:tailEnd/>
          </a:ln>
          <a:effectLst/>
        </p:spPr>
        <p:txBody>
          <a:bodyPr wrap="none" anchor="ctr"/>
          <a:lstStyle/>
          <a:p>
            <a:pPr algn="ctr"/>
            <a:r>
              <a:rPr lang="en-GB" sz="4400"/>
              <a:t>30</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8"/>
                    </p:tgtEl>
                  </p:cond>
                </p:stCondLst>
                <p:endSync evt="end" delay="0">
                  <p:rtn val="all"/>
                </p:endSync>
                <p:childTnLst>
                  <p:par>
                    <p:cTn id="3" fill="hold">
                      <p:stCondLst>
                        <p:cond delay="0"/>
                      </p:stCondLst>
                      <p:childTnLst>
                        <p:par>
                          <p:cTn id="4" fill="hold">
                            <p:stCondLst>
                              <p:cond delay="0"/>
                            </p:stCondLst>
                            <p:childTnLst>
                              <p:par>
                                <p:cTn id="5" presetID="1" presetClass="exit" presetSubtype="0" fill="hold" grpId="0" nodeType="afterEffect">
                                  <p:stCondLst>
                                    <p:cond delay="1000"/>
                                  </p:stCondLst>
                                  <p:childTnLst>
                                    <p:set>
                                      <p:cBhvr>
                                        <p:cTn id="6" dur="1" fill="hold">
                                          <p:stCondLst>
                                            <p:cond delay="0"/>
                                          </p:stCondLst>
                                        </p:cTn>
                                        <p:tgtEl>
                                          <p:spTgt spid="38"/>
                                        </p:tgtEl>
                                        <p:attrNameLst>
                                          <p:attrName>style.visibility</p:attrName>
                                        </p:attrNameLst>
                                      </p:cBhvr>
                                      <p:to>
                                        <p:strVal val="hidden"/>
                                      </p:to>
                                    </p:set>
                                  </p:childTnLst>
                                </p:cTn>
                              </p:par>
                            </p:childTnLst>
                          </p:cTn>
                        </p:par>
                        <p:par>
                          <p:cTn id="7" fill="hold">
                            <p:stCondLst>
                              <p:cond delay="1000"/>
                            </p:stCondLst>
                            <p:childTnLst>
                              <p:par>
                                <p:cTn id="8" presetID="1" presetClass="exit" presetSubtype="0" fill="hold" grpId="0" nodeType="afterEffect">
                                  <p:stCondLst>
                                    <p:cond delay="1000"/>
                                  </p:stCondLst>
                                  <p:childTnLst>
                                    <p:set>
                                      <p:cBhvr>
                                        <p:cTn id="9" dur="1" fill="hold">
                                          <p:stCondLst>
                                            <p:cond delay="0"/>
                                          </p:stCondLst>
                                        </p:cTn>
                                        <p:tgtEl>
                                          <p:spTgt spid="37"/>
                                        </p:tgtEl>
                                        <p:attrNameLst>
                                          <p:attrName>style.visibility</p:attrName>
                                        </p:attrNameLst>
                                      </p:cBhvr>
                                      <p:to>
                                        <p:strVal val="hidden"/>
                                      </p:to>
                                    </p:set>
                                  </p:childTnLst>
                                </p:cTn>
                              </p:par>
                            </p:childTnLst>
                          </p:cTn>
                        </p:par>
                        <p:par>
                          <p:cTn id="10" fill="hold">
                            <p:stCondLst>
                              <p:cond delay="2000"/>
                            </p:stCondLst>
                            <p:childTnLst>
                              <p:par>
                                <p:cTn id="11" presetID="1" presetClass="exit" presetSubtype="0" fill="hold" grpId="0" nodeType="afterEffect">
                                  <p:stCondLst>
                                    <p:cond delay="1000"/>
                                  </p:stCondLst>
                                  <p:childTnLst>
                                    <p:set>
                                      <p:cBhvr>
                                        <p:cTn id="12" dur="1" fill="hold">
                                          <p:stCondLst>
                                            <p:cond delay="0"/>
                                          </p:stCondLst>
                                        </p:cTn>
                                        <p:tgtEl>
                                          <p:spTgt spid="36"/>
                                        </p:tgtEl>
                                        <p:attrNameLst>
                                          <p:attrName>style.visibility</p:attrName>
                                        </p:attrNameLst>
                                      </p:cBhvr>
                                      <p:to>
                                        <p:strVal val="hidden"/>
                                      </p:to>
                                    </p:set>
                                  </p:childTnLst>
                                </p:cTn>
                              </p:par>
                            </p:childTnLst>
                          </p:cTn>
                        </p:par>
                        <p:par>
                          <p:cTn id="13" fill="hold">
                            <p:stCondLst>
                              <p:cond delay="3000"/>
                            </p:stCondLst>
                            <p:childTnLst>
                              <p:par>
                                <p:cTn id="14" presetID="1" presetClass="exit" presetSubtype="0" fill="hold" grpId="0" nodeType="afterEffect">
                                  <p:stCondLst>
                                    <p:cond delay="1000"/>
                                  </p:stCondLst>
                                  <p:childTnLst>
                                    <p:set>
                                      <p:cBhvr>
                                        <p:cTn id="15" dur="1" fill="hold">
                                          <p:stCondLst>
                                            <p:cond delay="0"/>
                                          </p:stCondLst>
                                        </p:cTn>
                                        <p:tgtEl>
                                          <p:spTgt spid="35"/>
                                        </p:tgtEl>
                                        <p:attrNameLst>
                                          <p:attrName>style.visibility</p:attrName>
                                        </p:attrNameLst>
                                      </p:cBhvr>
                                      <p:to>
                                        <p:strVal val="hidden"/>
                                      </p:to>
                                    </p:set>
                                  </p:childTnLst>
                                </p:cTn>
                              </p:par>
                            </p:childTnLst>
                          </p:cTn>
                        </p:par>
                        <p:par>
                          <p:cTn id="16" fill="hold">
                            <p:stCondLst>
                              <p:cond delay="4000"/>
                            </p:stCondLst>
                            <p:childTnLst>
                              <p:par>
                                <p:cTn id="17" presetID="1" presetClass="exit" presetSubtype="0" fill="hold" grpId="0" nodeType="afterEffect">
                                  <p:stCondLst>
                                    <p:cond delay="1000"/>
                                  </p:stCondLst>
                                  <p:childTnLst>
                                    <p:set>
                                      <p:cBhvr>
                                        <p:cTn id="18" dur="1" fill="hold">
                                          <p:stCondLst>
                                            <p:cond delay="0"/>
                                          </p:stCondLst>
                                        </p:cTn>
                                        <p:tgtEl>
                                          <p:spTgt spid="34"/>
                                        </p:tgtEl>
                                        <p:attrNameLst>
                                          <p:attrName>style.visibility</p:attrName>
                                        </p:attrNameLst>
                                      </p:cBhvr>
                                      <p:to>
                                        <p:strVal val="hidden"/>
                                      </p:to>
                                    </p:set>
                                  </p:childTnLst>
                                </p:cTn>
                              </p:par>
                            </p:childTnLst>
                          </p:cTn>
                        </p:par>
                        <p:par>
                          <p:cTn id="19" fill="hold">
                            <p:stCondLst>
                              <p:cond delay="5000"/>
                            </p:stCondLst>
                            <p:childTnLst>
                              <p:par>
                                <p:cTn id="20" presetID="1" presetClass="exit" presetSubtype="0" fill="hold" grpId="0" nodeType="afterEffect">
                                  <p:stCondLst>
                                    <p:cond delay="1000"/>
                                  </p:stCondLst>
                                  <p:childTnLst>
                                    <p:set>
                                      <p:cBhvr>
                                        <p:cTn id="21" dur="1" fill="hold">
                                          <p:stCondLst>
                                            <p:cond delay="0"/>
                                          </p:stCondLst>
                                        </p:cTn>
                                        <p:tgtEl>
                                          <p:spTgt spid="33"/>
                                        </p:tgtEl>
                                        <p:attrNameLst>
                                          <p:attrName>style.visibility</p:attrName>
                                        </p:attrNameLst>
                                      </p:cBhvr>
                                      <p:to>
                                        <p:strVal val="hidden"/>
                                      </p:to>
                                    </p:set>
                                  </p:childTnLst>
                                </p:cTn>
                              </p:par>
                            </p:childTnLst>
                          </p:cTn>
                        </p:par>
                        <p:par>
                          <p:cTn id="22" fill="hold">
                            <p:stCondLst>
                              <p:cond delay="6000"/>
                            </p:stCondLst>
                            <p:childTnLst>
                              <p:par>
                                <p:cTn id="23" presetID="1" presetClass="exit" presetSubtype="0" fill="hold" grpId="0" nodeType="afterEffect">
                                  <p:stCondLst>
                                    <p:cond delay="1000"/>
                                  </p:stCondLst>
                                  <p:childTnLst>
                                    <p:set>
                                      <p:cBhvr>
                                        <p:cTn id="24" dur="1" fill="hold">
                                          <p:stCondLst>
                                            <p:cond delay="0"/>
                                          </p:stCondLst>
                                        </p:cTn>
                                        <p:tgtEl>
                                          <p:spTgt spid="32"/>
                                        </p:tgtEl>
                                        <p:attrNameLst>
                                          <p:attrName>style.visibility</p:attrName>
                                        </p:attrNameLst>
                                      </p:cBhvr>
                                      <p:to>
                                        <p:strVal val="hidden"/>
                                      </p:to>
                                    </p:set>
                                  </p:childTnLst>
                                </p:cTn>
                              </p:par>
                            </p:childTnLst>
                          </p:cTn>
                        </p:par>
                        <p:par>
                          <p:cTn id="25" fill="hold">
                            <p:stCondLst>
                              <p:cond delay="7000"/>
                            </p:stCondLst>
                            <p:childTnLst>
                              <p:par>
                                <p:cTn id="26" presetID="1" presetClass="exit" presetSubtype="0" fill="hold" grpId="0" nodeType="afterEffect">
                                  <p:stCondLst>
                                    <p:cond delay="1000"/>
                                  </p:stCondLst>
                                  <p:childTnLst>
                                    <p:set>
                                      <p:cBhvr>
                                        <p:cTn id="27" dur="1" fill="hold">
                                          <p:stCondLst>
                                            <p:cond delay="0"/>
                                          </p:stCondLst>
                                        </p:cTn>
                                        <p:tgtEl>
                                          <p:spTgt spid="31"/>
                                        </p:tgtEl>
                                        <p:attrNameLst>
                                          <p:attrName>style.visibility</p:attrName>
                                        </p:attrNameLst>
                                      </p:cBhvr>
                                      <p:to>
                                        <p:strVal val="hidden"/>
                                      </p:to>
                                    </p:set>
                                  </p:childTnLst>
                                </p:cTn>
                              </p:par>
                            </p:childTnLst>
                          </p:cTn>
                        </p:par>
                        <p:par>
                          <p:cTn id="28" fill="hold">
                            <p:stCondLst>
                              <p:cond delay="8000"/>
                            </p:stCondLst>
                            <p:childTnLst>
                              <p:par>
                                <p:cTn id="29" presetID="1" presetClass="exit" presetSubtype="0" fill="hold" grpId="0" nodeType="afterEffect">
                                  <p:stCondLst>
                                    <p:cond delay="1000"/>
                                  </p:stCondLst>
                                  <p:childTnLst>
                                    <p:set>
                                      <p:cBhvr>
                                        <p:cTn id="30" dur="1" fill="hold">
                                          <p:stCondLst>
                                            <p:cond delay="0"/>
                                          </p:stCondLst>
                                        </p:cTn>
                                        <p:tgtEl>
                                          <p:spTgt spid="30"/>
                                        </p:tgtEl>
                                        <p:attrNameLst>
                                          <p:attrName>style.visibility</p:attrName>
                                        </p:attrNameLst>
                                      </p:cBhvr>
                                      <p:to>
                                        <p:strVal val="hidden"/>
                                      </p:to>
                                    </p:set>
                                  </p:childTnLst>
                                </p:cTn>
                              </p:par>
                            </p:childTnLst>
                          </p:cTn>
                        </p:par>
                        <p:par>
                          <p:cTn id="31" fill="hold">
                            <p:stCondLst>
                              <p:cond delay="9000"/>
                            </p:stCondLst>
                            <p:childTnLst>
                              <p:par>
                                <p:cTn id="32" presetID="1" presetClass="exit" presetSubtype="0" fill="hold" grpId="0" nodeType="afterEffect">
                                  <p:stCondLst>
                                    <p:cond delay="1000"/>
                                  </p:stCondLst>
                                  <p:childTnLst>
                                    <p:set>
                                      <p:cBhvr>
                                        <p:cTn id="33" dur="1" fill="hold">
                                          <p:stCondLst>
                                            <p:cond delay="0"/>
                                          </p:stCondLst>
                                        </p:cTn>
                                        <p:tgtEl>
                                          <p:spTgt spid="29"/>
                                        </p:tgtEl>
                                        <p:attrNameLst>
                                          <p:attrName>style.visibility</p:attrName>
                                        </p:attrNameLst>
                                      </p:cBhvr>
                                      <p:to>
                                        <p:strVal val="hidden"/>
                                      </p:to>
                                    </p:set>
                                  </p:childTnLst>
                                </p:cTn>
                              </p:par>
                            </p:childTnLst>
                          </p:cTn>
                        </p:par>
                        <p:par>
                          <p:cTn id="34" fill="hold">
                            <p:stCondLst>
                              <p:cond delay="10000"/>
                            </p:stCondLst>
                            <p:childTnLst>
                              <p:par>
                                <p:cTn id="35" presetID="1" presetClass="exit" presetSubtype="0" fill="hold" grpId="0" nodeType="afterEffect">
                                  <p:stCondLst>
                                    <p:cond delay="1000"/>
                                  </p:stCondLst>
                                  <p:childTnLst>
                                    <p:set>
                                      <p:cBhvr>
                                        <p:cTn id="36" dur="1" fill="hold">
                                          <p:stCondLst>
                                            <p:cond delay="0"/>
                                          </p:stCondLst>
                                        </p:cTn>
                                        <p:tgtEl>
                                          <p:spTgt spid="28"/>
                                        </p:tgtEl>
                                        <p:attrNameLst>
                                          <p:attrName>style.visibility</p:attrName>
                                        </p:attrNameLst>
                                      </p:cBhvr>
                                      <p:to>
                                        <p:strVal val="hidden"/>
                                      </p:to>
                                    </p:set>
                                  </p:childTnLst>
                                </p:cTn>
                              </p:par>
                            </p:childTnLst>
                          </p:cTn>
                        </p:par>
                        <p:par>
                          <p:cTn id="37" fill="hold">
                            <p:stCondLst>
                              <p:cond delay="11000"/>
                            </p:stCondLst>
                            <p:childTnLst>
                              <p:par>
                                <p:cTn id="38" presetID="1" presetClass="exit" presetSubtype="0" fill="hold" grpId="0" nodeType="afterEffect">
                                  <p:stCondLst>
                                    <p:cond delay="1000"/>
                                  </p:stCondLst>
                                  <p:childTnLst>
                                    <p:set>
                                      <p:cBhvr>
                                        <p:cTn id="39" dur="1" fill="hold">
                                          <p:stCondLst>
                                            <p:cond delay="0"/>
                                          </p:stCondLst>
                                        </p:cTn>
                                        <p:tgtEl>
                                          <p:spTgt spid="27"/>
                                        </p:tgtEl>
                                        <p:attrNameLst>
                                          <p:attrName>style.visibility</p:attrName>
                                        </p:attrNameLst>
                                      </p:cBhvr>
                                      <p:to>
                                        <p:strVal val="hidden"/>
                                      </p:to>
                                    </p:set>
                                  </p:childTnLst>
                                </p:cTn>
                              </p:par>
                            </p:childTnLst>
                          </p:cTn>
                        </p:par>
                        <p:par>
                          <p:cTn id="40" fill="hold">
                            <p:stCondLst>
                              <p:cond delay="12000"/>
                            </p:stCondLst>
                            <p:childTnLst>
                              <p:par>
                                <p:cTn id="41" presetID="1" presetClass="exit" presetSubtype="0" fill="hold" grpId="0" nodeType="afterEffect">
                                  <p:stCondLst>
                                    <p:cond delay="1000"/>
                                  </p:stCondLst>
                                  <p:childTnLst>
                                    <p:set>
                                      <p:cBhvr>
                                        <p:cTn id="42" dur="1" fill="hold">
                                          <p:stCondLst>
                                            <p:cond delay="0"/>
                                          </p:stCondLst>
                                        </p:cTn>
                                        <p:tgtEl>
                                          <p:spTgt spid="26"/>
                                        </p:tgtEl>
                                        <p:attrNameLst>
                                          <p:attrName>style.visibility</p:attrName>
                                        </p:attrNameLst>
                                      </p:cBhvr>
                                      <p:to>
                                        <p:strVal val="hidden"/>
                                      </p:to>
                                    </p:set>
                                  </p:childTnLst>
                                </p:cTn>
                              </p:par>
                            </p:childTnLst>
                          </p:cTn>
                        </p:par>
                        <p:par>
                          <p:cTn id="43" fill="hold">
                            <p:stCondLst>
                              <p:cond delay="13000"/>
                            </p:stCondLst>
                            <p:childTnLst>
                              <p:par>
                                <p:cTn id="44" presetID="1" presetClass="exit" presetSubtype="0" fill="hold" grpId="0" nodeType="afterEffect">
                                  <p:stCondLst>
                                    <p:cond delay="1000"/>
                                  </p:stCondLst>
                                  <p:childTnLst>
                                    <p:set>
                                      <p:cBhvr>
                                        <p:cTn id="45" dur="1" fill="hold">
                                          <p:stCondLst>
                                            <p:cond delay="0"/>
                                          </p:stCondLst>
                                        </p:cTn>
                                        <p:tgtEl>
                                          <p:spTgt spid="25"/>
                                        </p:tgtEl>
                                        <p:attrNameLst>
                                          <p:attrName>style.visibility</p:attrName>
                                        </p:attrNameLst>
                                      </p:cBhvr>
                                      <p:to>
                                        <p:strVal val="hidden"/>
                                      </p:to>
                                    </p:set>
                                  </p:childTnLst>
                                </p:cTn>
                              </p:par>
                            </p:childTnLst>
                          </p:cTn>
                        </p:par>
                        <p:par>
                          <p:cTn id="46" fill="hold">
                            <p:stCondLst>
                              <p:cond delay="14000"/>
                            </p:stCondLst>
                            <p:childTnLst>
                              <p:par>
                                <p:cTn id="47" presetID="1" presetClass="exit" presetSubtype="0" fill="hold" grpId="0" nodeType="afterEffect">
                                  <p:stCondLst>
                                    <p:cond delay="1000"/>
                                  </p:stCondLst>
                                  <p:childTnLst>
                                    <p:set>
                                      <p:cBhvr>
                                        <p:cTn id="48" dur="1" fill="hold">
                                          <p:stCondLst>
                                            <p:cond delay="0"/>
                                          </p:stCondLst>
                                        </p:cTn>
                                        <p:tgtEl>
                                          <p:spTgt spid="24"/>
                                        </p:tgtEl>
                                        <p:attrNameLst>
                                          <p:attrName>style.visibility</p:attrName>
                                        </p:attrNameLst>
                                      </p:cBhvr>
                                      <p:to>
                                        <p:strVal val="hidden"/>
                                      </p:to>
                                    </p:set>
                                  </p:childTnLst>
                                </p:cTn>
                              </p:par>
                            </p:childTnLst>
                          </p:cTn>
                        </p:par>
                        <p:par>
                          <p:cTn id="49" fill="hold">
                            <p:stCondLst>
                              <p:cond delay="15000"/>
                            </p:stCondLst>
                            <p:childTnLst>
                              <p:par>
                                <p:cTn id="50" presetID="1" presetClass="exit" presetSubtype="0" fill="hold" grpId="0" nodeType="afterEffect">
                                  <p:stCondLst>
                                    <p:cond delay="1000"/>
                                  </p:stCondLst>
                                  <p:childTnLst>
                                    <p:set>
                                      <p:cBhvr>
                                        <p:cTn id="51" dur="1" fill="hold">
                                          <p:stCondLst>
                                            <p:cond delay="0"/>
                                          </p:stCondLst>
                                        </p:cTn>
                                        <p:tgtEl>
                                          <p:spTgt spid="23"/>
                                        </p:tgtEl>
                                        <p:attrNameLst>
                                          <p:attrName>style.visibility</p:attrName>
                                        </p:attrNameLst>
                                      </p:cBhvr>
                                      <p:to>
                                        <p:strVal val="hidden"/>
                                      </p:to>
                                    </p:set>
                                  </p:childTnLst>
                                </p:cTn>
                              </p:par>
                            </p:childTnLst>
                          </p:cTn>
                        </p:par>
                        <p:par>
                          <p:cTn id="52" fill="hold">
                            <p:stCondLst>
                              <p:cond delay="16000"/>
                            </p:stCondLst>
                            <p:childTnLst>
                              <p:par>
                                <p:cTn id="53" presetID="1" presetClass="exit" presetSubtype="0" fill="hold" grpId="0" nodeType="afterEffect">
                                  <p:stCondLst>
                                    <p:cond delay="1000"/>
                                  </p:stCondLst>
                                  <p:childTnLst>
                                    <p:set>
                                      <p:cBhvr>
                                        <p:cTn id="54" dur="1" fill="hold">
                                          <p:stCondLst>
                                            <p:cond delay="0"/>
                                          </p:stCondLst>
                                        </p:cTn>
                                        <p:tgtEl>
                                          <p:spTgt spid="22"/>
                                        </p:tgtEl>
                                        <p:attrNameLst>
                                          <p:attrName>style.visibility</p:attrName>
                                        </p:attrNameLst>
                                      </p:cBhvr>
                                      <p:to>
                                        <p:strVal val="hidden"/>
                                      </p:to>
                                    </p:set>
                                  </p:childTnLst>
                                </p:cTn>
                              </p:par>
                            </p:childTnLst>
                          </p:cTn>
                        </p:par>
                        <p:par>
                          <p:cTn id="55" fill="hold">
                            <p:stCondLst>
                              <p:cond delay="17000"/>
                            </p:stCondLst>
                            <p:childTnLst>
                              <p:par>
                                <p:cTn id="56" presetID="1" presetClass="exit" presetSubtype="0" fill="hold" grpId="0" nodeType="afterEffect">
                                  <p:stCondLst>
                                    <p:cond delay="1000"/>
                                  </p:stCondLst>
                                  <p:childTnLst>
                                    <p:set>
                                      <p:cBhvr>
                                        <p:cTn id="57" dur="1" fill="hold">
                                          <p:stCondLst>
                                            <p:cond delay="0"/>
                                          </p:stCondLst>
                                        </p:cTn>
                                        <p:tgtEl>
                                          <p:spTgt spid="21"/>
                                        </p:tgtEl>
                                        <p:attrNameLst>
                                          <p:attrName>style.visibility</p:attrName>
                                        </p:attrNameLst>
                                      </p:cBhvr>
                                      <p:to>
                                        <p:strVal val="hidden"/>
                                      </p:to>
                                    </p:set>
                                  </p:childTnLst>
                                </p:cTn>
                              </p:par>
                            </p:childTnLst>
                          </p:cTn>
                        </p:par>
                        <p:par>
                          <p:cTn id="58" fill="hold">
                            <p:stCondLst>
                              <p:cond delay="18000"/>
                            </p:stCondLst>
                            <p:childTnLst>
                              <p:par>
                                <p:cTn id="59" presetID="1" presetClass="exit" presetSubtype="0" fill="hold" grpId="0" nodeType="afterEffect">
                                  <p:stCondLst>
                                    <p:cond delay="1000"/>
                                  </p:stCondLst>
                                  <p:childTnLst>
                                    <p:set>
                                      <p:cBhvr>
                                        <p:cTn id="60" dur="1" fill="hold">
                                          <p:stCondLst>
                                            <p:cond delay="0"/>
                                          </p:stCondLst>
                                        </p:cTn>
                                        <p:tgtEl>
                                          <p:spTgt spid="20"/>
                                        </p:tgtEl>
                                        <p:attrNameLst>
                                          <p:attrName>style.visibility</p:attrName>
                                        </p:attrNameLst>
                                      </p:cBhvr>
                                      <p:to>
                                        <p:strVal val="hidden"/>
                                      </p:to>
                                    </p:set>
                                  </p:childTnLst>
                                </p:cTn>
                              </p:par>
                            </p:childTnLst>
                          </p:cTn>
                        </p:par>
                        <p:par>
                          <p:cTn id="61" fill="hold">
                            <p:stCondLst>
                              <p:cond delay="19000"/>
                            </p:stCondLst>
                            <p:childTnLst>
                              <p:par>
                                <p:cTn id="62" presetID="1" presetClass="exit" presetSubtype="0" fill="hold" grpId="0" nodeType="afterEffect">
                                  <p:stCondLst>
                                    <p:cond delay="1000"/>
                                  </p:stCondLst>
                                  <p:childTnLst>
                                    <p:set>
                                      <p:cBhvr>
                                        <p:cTn id="63" dur="1" fill="hold">
                                          <p:stCondLst>
                                            <p:cond delay="0"/>
                                          </p:stCondLst>
                                        </p:cTn>
                                        <p:tgtEl>
                                          <p:spTgt spid="19"/>
                                        </p:tgtEl>
                                        <p:attrNameLst>
                                          <p:attrName>style.visibility</p:attrName>
                                        </p:attrNameLst>
                                      </p:cBhvr>
                                      <p:to>
                                        <p:strVal val="hidden"/>
                                      </p:to>
                                    </p:set>
                                  </p:childTnLst>
                                </p:cTn>
                              </p:par>
                            </p:childTnLst>
                          </p:cTn>
                        </p:par>
                        <p:par>
                          <p:cTn id="64" fill="hold">
                            <p:stCondLst>
                              <p:cond delay="20000"/>
                            </p:stCondLst>
                            <p:childTnLst>
                              <p:par>
                                <p:cTn id="65" presetID="1" presetClass="exit" presetSubtype="0" fill="hold" grpId="0" nodeType="afterEffect">
                                  <p:stCondLst>
                                    <p:cond delay="1000"/>
                                  </p:stCondLst>
                                  <p:childTnLst>
                                    <p:set>
                                      <p:cBhvr>
                                        <p:cTn id="66" dur="1" fill="hold">
                                          <p:stCondLst>
                                            <p:cond delay="0"/>
                                          </p:stCondLst>
                                        </p:cTn>
                                        <p:tgtEl>
                                          <p:spTgt spid="18"/>
                                        </p:tgtEl>
                                        <p:attrNameLst>
                                          <p:attrName>style.visibility</p:attrName>
                                        </p:attrNameLst>
                                      </p:cBhvr>
                                      <p:to>
                                        <p:strVal val="hidden"/>
                                      </p:to>
                                    </p:set>
                                  </p:childTnLst>
                                </p:cTn>
                              </p:par>
                            </p:childTnLst>
                          </p:cTn>
                        </p:par>
                        <p:par>
                          <p:cTn id="67" fill="hold">
                            <p:stCondLst>
                              <p:cond delay="21000"/>
                            </p:stCondLst>
                            <p:childTnLst>
                              <p:par>
                                <p:cTn id="68" presetID="1" presetClass="exit" presetSubtype="0" fill="hold" grpId="0" nodeType="afterEffect">
                                  <p:stCondLst>
                                    <p:cond delay="1000"/>
                                  </p:stCondLst>
                                  <p:childTnLst>
                                    <p:set>
                                      <p:cBhvr>
                                        <p:cTn id="69" dur="1" fill="hold">
                                          <p:stCondLst>
                                            <p:cond delay="0"/>
                                          </p:stCondLst>
                                        </p:cTn>
                                        <p:tgtEl>
                                          <p:spTgt spid="17"/>
                                        </p:tgtEl>
                                        <p:attrNameLst>
                                          <p:attrName>style.visibility</p:attrName>
                                        </p:attrNameLst>
                                      </p:cBhvr>
                                      <p:to>
                                        <p:strVal val="hidden"/>
                                      </p:to>
                                    </p:set>
                                  </p:childTnLst>
                                </p:cTn>
                              </p:par>
                            </p:childTnLst>
                          </p:cTn>
                        </p:par>
                        <p:par>
                          <p:cTn id="70" fill="hold">
                            <p:stCondLst>
                              <p:cond delay="22000"/>
                            </p:stCondLst>
                            <p:childTnLst>
                              <p:par>
                                <p:cTn id="71" presetID="1" presetClass="exit" presetSubtype="0" fill="hold" grpId="0" nodeType="afterEffect">
                                  <p:stCondLst>
                                    <p:cond delay="1000"/>
                                  </p:stCondLst>
                                  <p:childTnLst>
                                    <p:set>
                                      <p:cBhvr>
                                        <p:cTn id="72" dur="1" fill="hold">
                                          <p:stCondLst>
                                            <p:cond delay="0"/>
                                          </p:stCondLst>
                                        </p:cTn>
                                        <p:tgtEl>
                                          <p:spTgt spid="16"/>
                                        </p:tgtEl>
                                        <p:attrNameLst>
                                          <p:attrName>style.visibility</p:attrName>
                                        </p:attrNameLst>
                                      </p:cBhvr>
                                      <p:to>
                                        <p:strVal val="hidden"/>
                                      </p:to>
                                    </p:set>
                                  </p:childTnLst>
                                </p:cTn>
                              </p:par>
                            </p:childTnLst>
                          </p:cTn>
                        </p:par>
                        <p:par>
                          <p:cTn id="73" fill="hold">
                            <p:stCondLst>
                              <p:cond delay="23000"/>
                            </p:stCondLst>
                            <p:childTnLst>
                              <p:par>
                                <p:cTn id="74" presetID="1" presetClass="exit" presetSubtype="0" fill="hold" grpId="0" nodeType="afterEffect">
                                  <p:stCondLst>
                                    <p:cond delay="1000"/>
                                  </p:stCondLst>
                                  <p:childTnLst>
                                    <p:set>
                                      <p:cBhvr>
                                        <p:cTn id="75" dur="1" fill="hold">
                                          <p:stCondLst>
                                            <p:cond delay="0"/>
                                          </p:stCondLst>
                                        </p:cTn>
                                        <p:tgtEl>
                                          <p:spTgt spid="15"/>
                                        </p:tgtEl>
                                        <p:attrNameLst>
                                          <p:attrName>style.visibility</p:attrName>
                                        </p:attrNameLst>
                                      </p:cBhvr>
                                      <p:to>
                                        <p:strVal val="hidden"/>
                                      </p:to>
                                    </p:set>
                                  </p:childTnLst>
                                </p:cTn>
                              </p:par>
                            </p:childTnLst>
                          </p:cTn>
                        </p:par>
                        <p:par>
                          <p:cTn id="76" fill="hold">
                            <p:stCondLst>
                              <p:cond delay="24000"/>
                            </p:stCondLst>
                            <p:childTnLst>
                              <p:par>
                                <p:cTn id="77" presetID="1" presetClass="exit" presetSubtype="0" fill="hold" grpId="0" nodeType="afterEffect">
                                  <p:stCondLst>
                                    <p:cond delay="1000"/>
                                  </p:stCondLst>
                                  <p:childTnLst>
                                    <p:set>
                                      <p:cBhvr>
                                        <p:cTn id="78" dur="1" fill="hold">
                                          <p:stCondLst>
                                            <p:cond delay="0"/>
                                          </p:stCondLst>
                                        </p:cTn>
                                        <p:tgtEl>
                                          <p:spTgt spid="14"/>
                                        </p:tgtEl>
                                        <p:attrNameLst>
                                          <p:attrName>style.visibility</p:attrName>
                                        </p:attrNameLst>
                                      </p:cBhvr>
                                      <p:to>
                                        <p:strVal val="hidden"/>
                                      </p:to>
                                    </p:set>
                                  </p:childTnLst>
                                </p:cTn>
                              </p:par>
                            </p:childTnLst>
                          </p:cTn>
                        </p:par>
                        <p:par>
                          <p:cTn id="79" fill="hold">
                            <p:stCondLst>
                              <p:cond delay="25000"/>
                            </p:stCondLst>
                            <p:childTnLst>
                              <p:par>
                                <p:cTn id="80" presetID="1" presetClass="exit" presetSubtype="0" fill="hold" grpId="0" nodeType="afterEffect">
                                  <p:stCondLst>
                                    <p:cond delay="1000"/>
                                  </p:stCondLst>
                                  <p:childTnLst>
                                    <p:set>
                                      <p:cBhvr>
                                        <p:cTn id="81" dur="1" fill="hold">
                                          <p:stCondLst>
                                            <p:cond delay="0"/>
                                          </p:stCondLst>
                                        </p:cTn>
                                        <p:tgtEl>
                                          <p:spTgt spid="13"/>
                                        </p:tgtEl>
                                        <p:attrNameLst>
                                          <p:attrName>style.visibility</p:attrName>
                                        </p:attrNameLst>
                                      </p:cBhvr>
                                      <p:to>
                                        <p:strVal val="hidden"/>
                                      </p:to>
                                    </p:set>
                                  </p:childTnLst>
                                </p:cTn>
                              </p:par>
                            </p:childTnLst>
                          </p:cTn>
                        </p:par>
                        <p:par>
                          <p:cTn id="82" fill="hold">
                            <p:stCondLst>
                              <p:cond delay="26000"/>
                            </p:stCondLst>
                            <p:childTnLst>
                              <p:par>
                                <p:cTn id="83" presetID="1" presetClass="exit" presetSubtype="0" fill="hold" grpId="0" nodeType="afterEffect">
                                  <p:stCondLst>
                                    <p:cond delay="1000"/>
                                  </p:stCondLst>
                                  <p:childTnLst>
                                    <p:set>
                                      <p:cBhvr>
                                        <p:cTn id="84" dur="1" fill="hold">
                                          <p:stCondLst>
                                            <p:cond delay="0"/>
                                          </p:stCondLst>
                                        </p:cTn>
                                        <p:tgtEl>
                                          <p:spTgt spid="12"/>
                                        </p:tgtEl>
                                        <p:attrNameLst>
                                          <p:attrName>style.visibility</p:attrName>
                                        </p:attrNameLst>
                                      </p:cBhvr>
                                      <p:to>
                                        <p:strVal val="hidden"/>
                                      </p:to>
                                    </p:set>
                                  </p:childTnLst>
                                </p:cTn>
                              </p:par>
                            </p:childTnLst>
                          </p:cTn>
                        </p:par>
                        <p:par>
                          <p:cTn id="85" fill="hold">
                            <p:stCondLst>
                              <p:cond delay="27000"/>
                            </p:stCondLst>
                            <p:childTnLst>
                              <p:par>
                                <p:cTn id="86" presetID="1" presetClass="exit" presetSubtype="0" fill="hold" grpId="0" nodeType="afterEffect">
                                  <p:stCondLst>
                                    <p:cond delay="1000"/>
                                  </p:stCondLst>
                                  <p:childTnLst>
                                    <p:set>
                                      <p:cBhvr>
                                        <p:cTn id="87" dur="1" fill="hold">
                                          <p:stCondLst>
                                            <p:cond delay="0"/>
                                          </p:stCondLst>
                                        </p:cTn>
                                        <p:tgtEl>
                                          <p:spTgt spid="11"/>
                                        </p:tgtEl>
                                        <p:attrNameLst>
                                          <p:attrName>style.visibility</p:attrName>
                                        </p:attrNameLst>
                                      </p:cBhvr>
                                      <p:to>
                                        <p:strVal val="hidden"/>
                                      </p:to>
                                    </p:set>
                                  </p:childTnLst>
                                </p:cTn>
                              </p:par>
                            </p:childTnLst>
                          </p:cTn>
                        </p:par>
                        <p:par>
                          <p:cTn id="88" fill="hold">
                            <p:stCondLst>
                              <p:cond delay="28000"/>
                            </p:stCondLst>
                            <p:childTnLst>
                              <p:par>
                                <p:cTn id="89" presetID="1" presetClass="exit" presetSubtype="0" fill="hold" grpId="0" nodeType="afterEffect">
                                  <p:stCondLst>
                                    <p:cond delay="1000"/>
                                  </p:stCondLst>
                                  <p:childTnLst>
                                    <p:set>
                                      <p:cBhvr>
                                        <p:cTn id="90" dur="1" fill="hold">
                                          <p:stCondLst>
                                            <p:cond delay="0"/>
                                          </p:stCondLst>
                                        </p:cTn>
                                        <p:tgtEl>
                                          <p:spTgt spid="10"/>
                                        </p:tgtEl>
                                        <p:attrNameLst>
                                          <p:attrName>style.visibility</p:attrName>
                                        </p:attrNameLst>
                                      </p:cBhvr>
                                      <p:to>
                                        <p:strVal val="hidden"/>
                                      </p:to>
                                    </p:set>
                                  </p:childTnLst>
                                </p:cTn>
                              </p:par>
                            </p:childTnLst>
                          </p:cTn>
                        </p:par>
                        <p:par>
                          <p:cTn id="91" fill="hold">
                            <p:stCondLst>
                              <p:cond delay="29000"/>
                            </p:stCondLst>
                            <p:childTnLst>
                              <p:par>
                                <p:cTn id="92" presetID="1" presetClass="exit" presetSubtype="0" fill="hold" grpId="0" nodeType="afterEffect">
                                  <p:stCondLst>
                                    <p:cond delay="1000"/>
                                  </p:stCondLst>
                                  <p:childTnLst>
                                    <p:set>
                                      <p:cBhvr>
                                        <p:cTn id="93" dur="1" fill="hold">
                                          <p:stCondLst>
                                            <p:cond delay="0"/>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38"/>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2"/>
          </p:nvPr>
        </p:nvSpPr>
        <p:spPr>
          <a:xfrm>
            <a:off x="6831425" y="440050"/>
            <a:ext cx="2134474" cy="4065600"/>
          </a:xfrm>
          <a:prstGeom prst="rect">
            <a:avLst/>
          </a:prstGeom>
          <a:ln>
            <a:noFill/>
          </a:ln>
        </p:spPr>
        <p:txBody>
          <a:bodyPr spcFirstLastPara="1" wrap="square" lIns="91425" tIns="91425" rIns="91425" bIns="91425" anchor="t" anchorCtr="0">
            <a:noAutofit/>
          </a:bodyPr>
          <a:lstStyle/>
          <a:p>
            <a:pPr marL="0" lvl="0" indent="0" algn="l" rtl="0">
              <a:spcBef>
                <a:spcPts val="1600"/>
              </a:spcBef>
              <a:spcAft>
                <a:spcPts val="1600"/>
              </a:spcAft>
              <a:buNone/>
            </a:pPr>
            <a:r>
              <a:rPr lang="en-GB" sz="2000" dirty="0">
                <a:latin typeface="Twinkl" pitchFamily="2" charset="0"/>
              </a:rPr>
              <a:t>Is “</a:t>
            </a:r>
            <a:r>
              <a:rPr lang="en-GB" sz="2000" b="0" i="1" dirty="0">
                <a:solidFill>
                  <a:srgbClr val="000000"/>
                </a:solidFill>
                <a:effectLst/>
                <a:latin typeface="Open Sans"/>
              </a:rPr>
              <a:t>A naughty dog that has made a mess” </a:t>
            </a:r>
            <a:r>
              <a:rPr lang="en-GB" sz="2000" b="0" dirty="0">
                <a:solidFill>
                  <a:srgbClr val="000000"/>
                </a:solidFill>
                <a:effectLst/>
                <a:latin typeface="Open Sans"/>
              </a:rPr>
              <a:t>an </a:t>
            </a:r>
            <a:r>
              <a:rPr lang="en-GB" sz="2000" b="1" dirty="0">
                <a:solidFill>
                  <a:srgbClr val="000000"/>
                </a:solidFill>
                <a:effectLst/>
                <a:latin typeface="Open Sans"/>
              </a:rPr>
              <a:t>observation </a:t>
            </a:r>
            <a:r>
              <a:rPr lang="en-GB" sz="2000" dirty="0">
                <a:solidFill>
                  <a:srgbClr val="000000"/>
                </a:solidFill>
                <a:effectLst/>
                <a:latin typeface="Open Sans"/>
              </a:rPr>
              <a:t>or something you have </a:t>
            </a:r>
            <a:r>
              <a:rPr lang="en-GB" sz="2000" b="1" dirty="0">
                <a:solidFill>
                  <a:srgbClr val="000000"/>
                </a:solidFill>
                <a:effectLst/>
                <a:latin typeface="Open Sans"/>
              </a:rPr>
              <a:t>observed</a:t>
            </a:r>
            <a:r>
              <a:rPr lang="en-GB" sz="2000" dirty="0">
                <a:solidFill>
                  <a:srgbClr val="000000"/>
                </a:solidFill>
                <a:effectLst/>
                <a:latin typeface="Open Sans"/>
              </a:rPr>
              <a:t>?</a:t>
            </a:r>
            <a:endParaRPr sz="2000" dirty="0">
              <a:latin typeface="Twinkl" pitchFamily="2" charset="0"/>
            </a:endParaRPr>
          </a:p>
        </p:txBody>
      </p:sp>
      <p:sp>
        <p:nvSpPr>
          <p:cNvPr id="191" name="Google Shape;191;p3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latin typeface="Twinkl" pitchFamily="2" charset="0"/>
              </a:rPr>
              <a:t>We will compare observations and inferences </a:t>
            </a:r>
            <a:endParaRPr sz="1700" dirty="0"/>
          </a:p>
        </p:txBody>
      </p:sp>
      <p:graphicFrame>
        <p:nvGraphicFramePr>
          <p:cNvPr id="193" name="Google Shape;193;p31"/>
          <p:cNvGraphicFramePr/>
          <p:nvPr>
            <p:extLst>
              <p:ext uri="{D42A27DB-BD31-4B8C-83A1-F6EECF244321}">
                <p14:modId xmlns:p14="http://schemas.microsoft.com/office/powerpoint/2010/main" val="429763448"/>
              </p:ext>
            </p:extLst>
          </p:nvPr>
        </p:nvGraphicFramePr>
        <p:xfrm>
          <a:off x="6831425" y="3707400"/>
          <a:ext cx="2134475" cy="738515"/>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3205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TEACHER CUE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solidFill>
                      <a:srgbClr val="674EA7"/>
                    </a:solidFill>
                  </a:tcPr>
                </a:tc>
                <a:extLst>
                  <a:ext uri="{0D108BD9-81ED-4DB2-BD59-A6C34878D82A}">
                    <a16:rowId xmlns:a16="http://schemas.microsoft.com/office/drawing/2014/main" val="10000"/>
                  </a:ext>
                </a:extLst>
              </a:tr>
              <a:tr h="388025">
                <a:tc>
                  <a:txBody>
                    <a:bodyPr/>
                    <a:lstStyle/>
                    <a:p>
                      <a:pPr marL="0" lvl="0" indent="0" algn="l" rtl="0">
                        <a:spcBef>
                          <a:spcPts val="0"/>
                        </a:spcBef>
                        <a:spcAft>
                          <a:spcPts val="0"/>
                        </a:spcAft>
                        <a:buNone/>
                      </a:pPr>
                      <a:r>
                        <a:rPr lang="en-GB" sz="1100" dirty="0">
                          <a:latin typeface="Century Gothic"/>
                          <a:ea typeface="Century Gothic"/>
                          <a:cs typeface="Century Gothic"/>
                          <a:sym typeface="Century Gothic"/>
                        </a:rPr>
                        <a:t>What is an observation? </a:t>
                      </a:r>
                      <a:endParaRPr sz="1100" dirty="0">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026" name="Picture 2" descr="A dog is sitting on the floor amongst broken dishes and pieces of rubbish. The dog is staring into the camera lens.">
            <a:extLst>
              <a:ext uri="{FF2B5EF4-FFF2-40B4-BE49-F238E27FC236}">
                <a16:creationId xmlns:a16="http://schemas.microsoft.com/office/drawing/2014/main" id="{A28EC8D6-AF1F-435D-979A-6E76C9DA9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192" y="765663"/>
            <a:ext cx="6167680" cy="4111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586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2"/>
          </p:nvPr>
        </p:nvSpPr>
        <p:spPr>
          <a:xfrm>
            <a:off x="499636" y="614050"/>
            <a:ext cx="8466263" cy="4065600"/>
          </a:xfrm>
          <a:prstGeom prst="rect">
            <a:avLst/>
          </a:prstGeom>
          <a:ln>
            <a:noFill/>
          </a:ln>
        </p:spPr>
        <p:txBody>
          <a:bodyPr spcFirstLastPara="1" wrap="square" lIns="91425" tIns="91425" rIns="91425" bIns="91425" anchor="t" anchorCtr="0">
            <a:noAutofit/>
          </a:bodyPr>
          <a:lstStyle/>
          <a:p>
            <a:pPr marL="0" lvl="0" indent="0" algn="l" rtl="0">
              <a:spcBef>
                <a:spcPts val="1600"/>
              </a:spcBef>
              <a:spcAft>
                <a:spcPts val="1600"/>
              </a:spcAft>
              <a:buNone/>
            </a:pPr>
            <a:r>
              <a:rPr lang="en-GB" sz="2000" b="1" dirty="0">
                <a:latin typeface="Twinkl" pitchFamily="2" charset="0"/>
              </a:rPr>
              <a:t>Observations </a:t>
            </a:r>
            <a:r>
              <a:rPr lang="en-GB" sz="2000" dirty="0">
                <a:latin typeface="Twinkl" pitchFamily="2" charset="0"/>
              </a:rPr>
              <a:t>are pieces of information that we get directly from our senses- sight, hearing, touch, smell and taste. </a:t>
            </a:r>
          </a:p>
          <a:p>
            <a:pPr marL="0" indent="0">
              <a:spcBef>
                <a:spcPts val="1600"/>
              </a:spcBef>
              <a:spcAft>
                <a:spcPts val="1600"/>
              </a:spcAft>
              <a:buNone/>
            </a:pPr>
            <a:r>
              <a:rPr lang="en-GB" sz="2000" dirty="0">
                <a:latin typeface="Twinkl" pitchFamily="2" charset="0"/>
              </a:rPr>
              <a:t>Is “</a:t>
            </a:r>
            <a:r>
              <a:rPr lang="en-GB" sz="2000" i="1" dirty="0">
                <a:latin typeface="Twinkl" pitchFamily="2" charset="0"/>
              </a:rPr>
              <a:t>A naughty dog that has made a mess” </a:t>
            </a:r>
            <a:r>
              <a:rPr lang="en-GB" sz="2000" dirty="0">
                <a:latin typeface="Twinkl" pitchFamily="2" charset="0"/>
              </a:rPr>
              <a:t>an </a:t>
            </a:r>
            <a:r>
              <a:rPr lang="en-GB" sz="2000" b="1" dirty="0">
                <a:latin typeface="Twinkl" pitchFamily="2" charset="0"/>
              </a:rPr>
              <a:t>observation</a:t>
            </a:r>
            <a:r>
              <a:rPr lang="en-GB" sz="2000" dirty="0">
                <a:latin typeface="Twinkl" pitchFamily="2" charset="0"/>
              </a:rPr>
              <a:t>? </a:t>
            </a:r>
          </a:p>
          <a:p>
            <a:pPr marL="0" indent="0">
              <a:spcBef>
                <a:spcPts val="1600"/>
              </a:spcBef>
              <a:spcAft>
                <a:spcPts val="1600"/>
              </a:spcAft>
              <a:buNone/>
            </a:pPr>
            <a:r>
              <a:rPr lang="en-GB" sz="2000" dirty="0">
                <a:latin typeface="Twinkl" pitchFamily="2" charset="0"/>
              </a:rPr>
              <a:t>No- it is what you think has </a:t>
            </a:r>
            <a:br>
              <a:rPr lang="en-GB" sz="2000" dirty="0">
                <a:latin typeface="Twinkl" pitchFamily="2" charset="0"/>
              </a:rPr>
            </a:br>
            <a:r>
              <a:rPr lang="en-GB" sz="2000" dirty="0">
                <a:latin typeface="Twinkl" pitchFamily="2" charset="0"/>
              </a:rPr>
              <a:t>happened based ono what you see.</a:t>
            </a:r>
          </a:p>
          <a:p>
            <a:pPr marL="0" indent="0">
              <a:spcBef>
                <a:spcPts val="1600"/>
              </a:spcBef>
              <a:spcAft>
                <a:spcPts val="1600"/>
              </a:spcAft>
              <a:buNone/>
            </a:pPr>
            <a:r>
              <a:rPr lang="en-GB" sz="2000" dirty="0">
                <a:latin typeface="Twinkl" pitchFamily="2" charset="0"/>
              </a:rPr>
              <a:t>This is called an </a:t>
            </a:r>
            <a:r>
              <a:rPr lang="en-GB" sz="2000" b="1" dirty="0">
                <a:latin typeface="Twinkl" pitchFamily="2" charset="0"/>
              </a:rPr>
              <a:t>inference. </a:t>
            </a:r>
            <a:r>
              <a:rPr lang="en-GB" sz="2000" dirty="0">
                <a:latin typeface="Twinkl" pitchFamily="2" charset="0"/>
              </a:rPr>
              <a:t> </a:t>
            </a:r>
          </a:p>
          <a:p>
            <a:pPr marL="0" lvl="0" indent="0" algn="l" rtl="0">
              <a:spcBef>
                <a:spcPts val="1600"/>
              </a:spcBef>
              <a:spcAft>
                <a:spcPts val="1600"/>
              </a:spcAft>
              <a:buNone/>
            </a:pPr>
            <a:endParaRPr sz="2000" b="1" dirty="0">
              <a:latin typeface="Twinkl" pitchFamily="2" charset="0"/>
            </a:endParaRPr>
          </a:p>
        </p:txBody>
      </p:sp>
      <p:sp>
        <p:nvSpPr>
          <p:cNvPr id="191" name="Google Shape;191;p3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latin typeface="Twinkl" pitchFamily="2" charset="0"/>
              </a:rPr>
              <a:t>We will compare observations and inferences </a:t>
            </a:r>
            <a:endParaRPr sz="1700" dirty="0"/>
          </a:p>
        </p:txBody>
      </p:sp>
      <p:pic>
        <p:nvPicPr>
          <p:cNvPr id="1026" name="Picture 2" descr="A dog is sitting on the floor amongst broken dishes and pieces of rubbish. The dog is staring into the camera lens.">
            <a:extLst>
              <a:ext uri="{FF2B5EF4-FFF2-40B4-BE49-F238E27FC236}">
                <a16:creationId xmlns:a16="http://schemas.microsoft.com/office/drawing/2014/main" id="{A28EC8D6-AF1F-435D-979A-6E76C9DA9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1971" y="2467390"/>
            <a:ext cx="4242029" cy="282801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F1A9498-5961-4329-BF59-2A5FC3B182FA}"/>
              </a:ext>
            </a:extLst>
          </p:cNvPr>
          <p:cNvSpPr/>
          <p:nvPr/>
        </p:nvSpPr>
        <p:spPr>
          <a:xfrm>
            <a:off x="1404771" y="1277465"/>
            <a:ext cx="638355" cy="3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Rectangle 6">
            <a:extLst>
              <a:ext uri="{FF2B5EF4-FFF2-40B4-BE49-F238E27FC236}">
                <a16:creationId xmlns:a16="http://schemas.microsoft.com/office/drawing/2014/main" id="{4B7935F9-7EFB-4602-A227-8AC70A99AA1D}"/>
              </a:ext>
            </a:extLst>
          </p:cNvPr>
          <p:cNvSpPr/>
          <p:nvPr/>
        </p:nvSpPr>
        <p:spPr>
          <a:xfrm>
            <a:off x="2155298" y="1277465"/>
            <a:ext cx="847391" cy="3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E1EE7FBA-E296-44C3-85DF-723A0E777C1A}"/>
              </a:ext>
            </a:extLst>
          </p:cNvPr>
          <p:cNvSpPr/>
          <p:nvPr/>
        </p:nvSpPr>
        <p:spPr>
          <a:xfrm>
            <a:off x="3087647" y="1277465"/>
            <a:ext cx="690723" cy="34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a:extLst>
              <a:ext uri="{FF2B5EF4-FFF2-40B4-BE49-F238E27FC236}">
                <a16:creationId xmlns:a16="http://schemas.microsoft.com/office/drawing/2014/main" id="{1379E3CF-FE3E-4F38-A364-3C523FEAA544}"/>
              </a:ext>
            </a:extLst>
          </p:cNvPr>
          <p:cNvSpPr/>
          <p:nvPr/>
        </p:nvSpPr>
        <p:spPr>
          <a:xfrm>
            <a:off x="3885377" y="1263911"/>
            <a:ext cx="686624" cy="361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B9702BAF-7977-4A3C-ADF2-5925DCCFCD99}"/>
              </a:ext>
            </a:extLst>
          </p:cNvPr>
          <p:cNvSpPr/>
          <p:nvPr/>
        </p:nvSpPr>
        <p:spPr>
          <a:xfrm>
            <a:off x="5030994" y="1262100"/>
            <a:ext cx="686624" cy="361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75687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0">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0">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animBg="1"/>
      <p:bldP spid="9" grpId="0" animBg="1"/>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28" name="Google Shape;228;p35"/>
          <p:cNvSpPr txBox="1">
            <a:spLocks noGrp="1"/>
          </p:cNvSpPr>
          <p:nvPr>
            <p:ph type="body" idx="2"/>
          </p:nvPr>
        </p:nvSpPr>
        <p:spPr>
          <a:xfrm>
            <a:off x="552550" y="767450"/>
            <a:ext cx="6173700" cy="41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latin typeface="Twinkl" pitchFamily="2" charset="0"/>
              </a:rPr>
              <a:t>Observations provide scientists with information during experiments.</a:t>
            </a:r>
            <a:endParaRPr sz="2000" dirty="0">
              <a:latin typeface="Twinkl" pitchFamily="2" charset="0"/>
            </a:endParaRPr>
          </a:p>
          <a:p>
            <a:pPr marL="0" lvl="0" indent="0" algn="l" rtl="0">
              <a:spcBef>
                <a:spcPts val="1600"/>
              </a:spcBef>
              <a:spcAft>
                <a:spcPts val="0"/>
              </a:spcAft>
              <a:buNone/>
            </a:pPr>
            <a:r>
              <a:rPr lang="en-GB" sz="2000" dirty="0">
                <a:latin typeface="Twinkl" pitchFamily="2" charset="0"/>
              </a:rPr>
              <a:t>Changes of colour, warmth and light are observations we make all the time in experiments.</a:t>
            </a:r>
            <a:endParaRPr sz="2000" dirty="0">
              <a:latin typeface="Twinkl" pitchFamily="2" charset="0"/>
            </a:endParaRPr>
          </a:p>
          <a:p>
            <a:pPr marL="0" lvl="0" indent="0" algn="l" rtl="0">
              <a:spcBef>
                <a:spcPts val="1600"/>
              </a:spcBef>
              <a:spcAft>
                <a:spcPts val="1600"/>
              </a:spcAft>
              <a:buNone/>
            </a:pPr>
            <a:endParaRPr sz="2000" dirty="0">
              <a:latin typeface="Twinkl" pitchFamily="2" charset="0"/>
            </a:endParaRPr>
          </a:p>
        </p:txBody>
      </p:sp>
      <p:graphicFrame>
        <p:nvGraphicFramePr>
          <p:cNvPr id="229" name="Google Shape;229;p35"/>
          <p:cNvGraphicFramePr/>
          <p:nvPr>
            <p:extLst>
              <p:ext uri="{D42A27DB-BD31-4B8C-83A1-F6EECF244321}">
                <p14:modId xmlns:p14="http://schemas.microsoft.com/office/powerpoint/2010/main" val="3822542368"/>
              </p:ext>
            </p:extLst>
          </p:nvPr>
        </p:nvGraphicFramePr>
        <p:xfrm>
          <a:off x="6850025" y="560130"/>
          <a:ext cx="2198475" cy="2011620"/>
        </p:xfrm>
        <a:graphic>
          <a:graphicData uri="http://schemas.openxmlformats.org/drawingml/2006/table">
            <a:tbl>
              <a:tblPr>
                <a:noFill/>
                <a:tableStyleId>{07BEB0AE-C758-4910-A591-CAE5134280F8}</a:tableStyleId>
              </a:tblPr>
              <a:tblGrid>
                <a:gridCol w="2198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200" b="1" dirty="0">
                          <a:solidFill>
                            <a:srgbClr val="FFFFFF"/>
                          </a:solidFill>
                          <a:latin typeface="Twinkl" pitchFamily="2" charset="0"/>
                          <a:ea typeface="Century Gothic"/>
                          <a:cs typeface="Century Gothic"/>
                          <a:sym typeface="Century Gothic"/>
                        </a:rPr>
                        <a:t>CHECK FOR UNDERSTANDING</a:t>
                      </a:r>
                      <a:endParaRPr sz="1200" b="1" dirty="0">
                        <a:solidFill>
                          <a:srgbClr val="FFFFFF"/>
                        </a:solidFill>
                        <a:latin typeface="Twinkl" pitchFamily="2" charset="0"/>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200" dirty="0">
                          <a:latin typeface="Twinkl" pitchFamily="2" charset="0"/>
                          <a:ea typeface="Century Gothic"/>
                          <a:cs typeface="Century Gothic"/>
                          <a:sym typeface="Century Gothic"/>
                        </a:rPr>
                        <a:t>Look at the image. </a:t>
                      </a:r>
                      <a:endParaRPr sz="1200" dirty="0">
                        <a:latin typeface="Twinkl" pitchFamily="2" charset="0"/>
                        <a:ea typeface="Century Gothic"/>
                        <a:cs typeface="Century Gothic"/>
                        <a:sym typeface="Century Gothic"/>
                      </a:endParaRPr>
                    </a:p>
                    <a:p>
                      <a:pPr marL="0" lvl="0" indent="0" algn="l" rtl="0">
                        <a:spcBef>
                          <a:spcPts val="0"/>
                        </a:spcBef>
                        <a:spcAft>
                          <a:spcPts val="0"/>
                        </a:spcAft>
                        <a:buNone/>
                      </a:pPr>
                      <a:endParaRPr sz="1200" dirty="0">
                        <a:latin typeface="Twinkl" pitchFamily="2" charset="0"/>
                        <a:ea typeface="Century Gothic"/>
                        <a:cs typeface="Century Gothic"/>
                        <a:sym typeface="Century Gothic"/>
                      </a:endParaRPr>
                    </a:p>
                    <a:p>
                      <a:pPr marL="0" lvl="0" indent="0" algn="l" rtl="0">
                        <a:spcBef>
                          <a:spcPts val="0"/>
                        </a:spcBef>
                        <a:spcAft>
                          <a:spcPts val="0"/>
                        </a:spcAft>
                        <a:buNone/>
                      </a:pPr>
                      <a:r>
                        <a:rPr lang="en-GB" sz="1200" dirty="0">
                          <a:latin typeface="Twinkl" pitchFamily="2" charset="0"/>
                          <a:ea typeface="Century Gothic"/>
                          <a:cs typeface="Century Gothic"/>
                          <a:sym typeface="Century Gothic"/>
                        </a:rPr>
                        <a:t>What would be some observations and inferences by one of the scientists?</a:t>
                      </a:r>
                      <a:endParaRPr sz="1200" dirty="0">
                        <a:latin typeface="Twinkl" pitchFamily="2" charset="0"/>
                        <a:ea typeface="Century Gothic"/>
                        <a:cs typeface="Century Gothic"/>
                        <a:sym typeface="Century Gothic"/>
                      </a:endParaRPr>
                    </a:p>
                    <a:p>
                      <a:pPr marL="0" lvl="0" indent="0" algn="l" rtl="0">
                        <a:spcBef>
                          <a:spcPts val="0"/>
                        </a:spcBef>
                        <a:spcAft>
                          <a:spcPts val="0"/>
                        </a:spcAft>
                        <a:buNone/>
                      </a:pPr>
                      <a:endParaRPr sz="1200" dirty="0">
                        <a:latin typeface="Twinkl" pitchFamily="2" charset="0"/>
                        <a:ea typeface="Century Gothic"/>
                        <a:cs typeface="Century Gothic"/>
                        <a:sym typeface="Century Gothic"/>
                      </a:endParaRPr>
                    </a:p>
                    <a:p>
                      <a:pPr marL="0" lvl="0" indent="0" algn="l" rtl="0">
                        <a:spcBef>
                          <a:spcPts val="0"/>
                        </a:spcBef>
                        <a:spcAft>
                          <a:spcPts val="0"/>
                        </a:spcAft>
                        <a:buNone/>
                      </a:pPr>
                      <a:r>
                        <a:rPr lang="en-GB" sz="1200" dirty="0">
                          <a:latin typeface="Twinkl" pitchFamily="2" charset="0"/>
                          <a:ea typeface="Century Gothic"/>
                          <a:cs typeface="Century Gothic"/>
                          <a:sym typeface="Century Gothic"/>
                        </a:rPr>
                        <a:t>Pair-Share</a:t>
                      </a:r>
                      <a:endParaRPr sz="1200" dirty="0">
                        <a:latin typeface="Twinkl" pitchFamily="2" charset="0"/>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230" name="Google Shape;230;p35"/>
          <p:cNvPicPr preferRelativeResize="0"/>
          <p:nvPr/>
        </p:nvPicPr>
        <p:blipFill>
          <a:blip r:embed="rId3">
            <a:alphaModFix/>
          </a:blip>
          <a:stretch>
            <a:fillRect/>
          </a:stretch>
        </p:blipFill>
        <p:spPr>
          <a:xfrm>
            <a:off x="3484573" y="2645786"/>
            <a:ext cx="3200727" cy="2133801"/>
          </a:xfrm>
          <a:prstGeom prst="rect">
            <a:avLst/>
          </a:prstGeom>
          <a:noFill/>
          <a:ln>
            <a:noFill/>
          </a:ln>
        </p:spPr>
      </p:pic>
      <p:sp>
        <p:nvSpPr>
          <p:cNvPr id="231" name="Google Shape;231;p35"/>
          <p:cNvSpPr txBox="1"/>
          <p:nvPr/>
        </p:nvSpPr>
        <p:spPr>
          <a:xfrm>
            <a:off x="552550" y="2537175"/>
            <a:ext cx="30909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000" dirty="0">
                <a:solidFill>
                  <a:schemeClr val="dk1"/>
                </a:solidFill>
                <a:latin typeface="Twinkl" pitchFamily="2" charset="0"/>
                <a:ea typeface="Century Gothic"/>
                <a:cs typeface="Century Gothic"/>
                <a:sym typeface="Century Gothic"/>
              </a:rPr>
              <a:t>Inferences help us know what to make of the observations we make as scientists!</a:t>
            </a:r>
            <a:endParaRPr sz="2000" dirty="0">
              <a:solidFill>
                <a:schemeClr val="dk1"/>
              </a:solidFill>
              <a:latin typeface="Twinkl" pitchFamily="2" charset="0"/>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28" name="Google Shape;228;p35"/>
          <p:cNvSpPr txBox="1">
            <a:spLocks noGrp="1"/>
          </p:cNvSpPr>
          <p:nvPr>
            <p:ph type="body" idx="2"/>
          </p:nvPr>
        </p:nvSpPr>
        <p:spPr>
          <a:xfrm>
            <a:off x="552549" y="767450"/>
            <a:ext cx="8401669" cy="41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latin typeface="Twinkl" pitchFamily="2" charset="0"/>
              </a:rPr>
              <a:t>Activity time! </a:t>
            </a:r>
          </a:p>
          <a:p>
            <a:pPr marL="0" lvl="0" indent="0" algn="l" rtl="0">
              <a:spcBef>
                <a:spcPts val="0"/>
              </a:spcBef>
              <a:spcAft>
                <a:spcPts val="0"/>
              </a:spcAft>
              <a:buNone/>
            </a:pPr>
            <a:r>
              <a:rPr lang="en-GB" sz="2000" dirty="0">
                <a:latin typeface="Twinkl" pitchFamily="2" charset="0"/>
              </a:rPr>
              <a:t>For this activity, one member of your group will be blindfolded and will observe an object without looking at it. You will fill out the table with your group members </a:t>
            </a:r>
            <a:r>
              <a:rPr lang="en-GB" sz="2000" b="1" dirty="0">
                <a:latin typeface="Twinkl" pitchFamily="2" charset="0"/>
              </a:rPr>
              <a:t>observations </a:t>
            </a:r>
            <a:r>
              <a:rPr lang="en-GB" sz="2000" dirty="0">
                <a:latin typeface="Twinkl" pitchFamily="2" charset="0"/>
              </a:rPr>
              <a:t>and </a:t>
            </a:r>
            <a:r>
              <a:rPr lang="en-GB" sz="2000" b="1" dirty="0">
                <a:latin typeface="Twinkl" pitchFamily="2" charset="0"/>
              </a:rPr>
              <a:t>inferences. </a:t>
            </a:r>
            <a:br>
              <a:rPr lang="en-GB" sz="2000" dirty="0">
                <a:latin typeface="Twinkl" pitchFamily="2" charset="0"/>
              </a:rPr>
            </a:br>
            <a:br>
              <a:rPr lang="en-GB" sz="2000" dirty="0">
                <a:latin typeface="Twinkl" pitchFamily="2" charset="0"/>
              </a:rPr>
            </a:br>
            <a:br>
              <a:rPr lang="en-GB" sz="1200" dirty="0">
                <a:latin typeface="Twinkl" pitchFamily="2" charset="0"/>
              </a:rPr>
            </a:br>
            <a:endParaRPr lang="en-GB" sz="1200" dirty="0">
              <a:latin typeface="Twinkl" pitchFamily="2" charset="0"/>
            </a:endParaRPr>
          </a:p>
          <a:p>
            <a:pPr marL="0" lvl="0" indent="0" algn="l" rtl="0">
              <a:spcBef>
                <a:spcPts val="0"/>
              </a:spcBef>
              <a:spcAft>
                <a:spcPts val="0"/>
              </a:spcAft>
              <a:buNone/>
            </a:pPr>
            <a:endParaRPr lang="en-GB" sz="2000" dirty="0">
              <a:latin typeface="Twinkl" pitchFamily="2" charset="0"/>
            </a:endParaRPr>
          </a:p>
        </p:txBody>
      </p:sp>
      <p:pic>
        <p:nvPicPr>
          <p:cNvPr id="3" name="Picture 2">
            <a:extLst>
              <a:ext uri="{FF2B5EF4-FFF2-40B4-BE49-F238E27FC236}">
                <a16:creationId xmlns:a16="http://schemas.microsoft.com/office/drawing/2014/main" id="{FCDD0CA1-FA1C-475E-8362-448E9EFC6516}"/>
              </a:ext>
            </a:extLst>
          </p:cNvPr>
          <p:cNvPicPr>
            <a:picLocks noChangeAspect="1"/>
          </p:cNvPicPr>
          <p:nvPr/>
        </p:nvPicPr>
        <p:blipFill>
          <a:blip r:embed="rId3"/>
          <a:stretch>
            <a:fillRect/>
          </a:stretch>
        </p:blipFill>
        <p:spPr>
          <a:xfrm>
            <a:off x="552548" y="2347463"/>
            <a:ext cx="8401669" cy="1346124"/>
          </a:xfrm>
          <a:prstGeom prst="rect">
            <a:avLst/>
          </a:prstGeom>
        </p:spPr>
      </p:pic>
      <p:pic>
        <p:nvPicPr>
          <p:cNvPr id="5" name="Picture 4">
            <a:extLst>
              <a:ext uri="{FF2B5EF4-FFF2-40B4-BE49-F238E27FC236}">
                <a16:creationId xmlns:a16="http://schemas.microsoft.com/office/drawing/2014/main" id="{3DA21668-31AB-4957-9092-CCB5815FAA6D}"/>
              </a:ext>
            </a:extLst>
          </p:cNvPr>
          <p:cNvPicPr>
            <a:picLocks noChangeAspect="1"/>
          </p:cNvPicPr>
          <p:nvPr/>
        </p:nvPicPr>
        <p:blipFill>
          <a:blip r:embed="rId4"/>
          <a:stretch>
            <a:fillRect/>
          </a:stretch>
        </p:blipFill>
        <p:spPr>
          <a:xfrm>
            <a:off x="2450129" y="3693587"/>
            <a:ext cx="4606505" cy="1393352"/>
          </a:xfrm>
          <a:prstGeom prst="rect">
            <a:avLst/>
          </a:prstGeom>
        </p:spPr>
      </p:pic>
    </p:spTree>
    <p:extLst>
      <p:ext uri="{BB962C8B-B14F-4D97-AF65-F5344CB8AC3E}">
        <p14:creationId xmlns:p14="http://schemas.microsoft.com/office/powerpoint/2010/main" val="719025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28" name="Google Shape;228;p35"/>
          <p:cNvSpPr txBox="1">
            <a:spLocks noGrp="1"/>
          </p:cNvSpPr>
          <p:nvPr>
            <p:ph type="body" idx="2"/>
          </p:nvPr>
        </p:nvSpPr>
        <p:spPr>
          <a:xfrm>
            <a:off x="552549" y="767450"/>
            <a:ext cx="8434918" cy="41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latin typeface="Twinkl" pitchFamily="2" charset="0"/>
              </a:rPr>
              <a:t>Inferences aren’t always correct…</a:t>
            </a:r>
            <a:br>
              <a:rPr lang="en-GB" sz="2000" dirty="0">
                <a:latin typeface="Twinkl" pitchFamily="2" charset="0"/>
              </a:rPr>
            </a:br>
            <a:endParaRPr lang="en-GB" sz="1200" dirty="0">
              <a:latin typeface="Twinkl" pitchFamily="2" charset="0"/>
            </a:endParaRPr>
          </a:p>
          <a:p>
            <a:pPr marL="0" lvl="0" indent="0" algn="l" rtl="0">
              <a:spcBef>
                <a:spcPts val="0"/>
              </a:spcBef>
              <a:spcAft>
                <a:spcPts val="0"/>
              </a:spcAft>
              <a:buNone/>
            </a:pPr>
            <a:r>
              <a:rPr lang="en-GB" sz="2000" dirty="0">
                <a:latin typeface="Twinkl" pitchFamily="2" charset="0"/>
              </a:rPr>
              <a:t>In the 19th century there were scientists called phrenologists who spent a lot of time measuring people's heads. They had a theory that the size and shape of someone's skull was evidence of their personality and intelligence.</a:t>
            </a:r>
          </a:p>
          <a:p>
            <a:pPr marL="0" lvl="0" indent="0" algn="l" rtl="0">
              <a:spcBef>
                <a:spcPts val="0"/>
              </a:spcBef>
              <a:spcAft>
                <a:spcPts val="0"/>
              </a:spcAft>
              <a:buNone/>
            </a:pPr>
            <a:endParaRPr lang="en-GB" sz="2000" dirty="0">
              <a:latin typeface="Twinkl" pitchFamily="2" charset="0"/>
            </a:endParaRPr>
          </a:p>
        </p:txBody>
      </p:sp>
      <p:pic>
        <p:nvPicPr>
          <p:cNvPr id="1026" name="Picture 2" descr="A side on view of a person's bare head. ">
            <a:extLst>
              <a:ext uri="{FF2B5EF4-FFF2-40B4-BE49-F238E27FC236}">
                <a16:creationId xmlns:a16="http://schemas.microsoft.com/office/drawing/2014/main" id="{99F60C0E-6C39-4E7E-9E3A-423159D55B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4642" y="2500200"/>
            <a:ext cx="3552825" cy="2571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072FE1A-E05C-43AC-974F-11D807A9BDFB}"/>
              </a:ext>
            </a:extLst>
          </p:cNvPr>
          <p:cNvSpPr txBox="1"/>
          <p:nvPr/>
        </p:nvSpPr>
        <p:spPr>
          <a:xfrm>
            <a:off x="552549" y="3055572"/>
            <a:ext cx="4572000" cy="1477328"/>
          </a:xfrm>
          <a:prstGeom prst="rect">
            <a:avLst/>
          </a:prstGeom>
          <a:noFill/>
        </p:spPr>
        <p:txBody>
          <a:bodyPr wrap="square">
            <a:spAutoFit/>
          </a:bodyPr>
          <a:lstStyle/>
          <a:p>
            <a:pPr marL="0" lvl="0" indent="0" algn="l" rtl="0">
              <a:spcBef>
                <a:spcPts val="0"/>
              </a:spcBef>
              <a:spcAft>
                <a:spcPts val="0"/>
              </a:spcAft>
              <a:buNone/>
            </a:pPr>
            <a:r>
              <a:rPr lang="en-GB" sz="1800" dirty="0">
                <a:latin typeface="Twinkl" pitchFamily="2" charset="0"/>
              </a:rPr>
              <a:t>This theory was an inference based on two pieces of knowledge:</a:t>
            </a:r>
          </a:p>
          <a:p>
            <a:pPr marL="342900" lvl="0" algn="l" rtl="0">
              <a:spcBef>
                <a:spcPts val="0"/>
              </a:spcBef>
              <a:spcAft>
                <a:spcPts val="0"/>
              </a:spcAft>
              <a:buFontTx/>
              <a:buChar char="-"/>
            </a:pPr>
            <a:r>
              <a:rPr lang="en-GB" sz="1800" dirty="0">
                <a:latin typeface="Twinkl" pitchFamily="2" charset="0"/>
              </a:rPr>
              <a:t>the brain is responsible for thought and behaviour, and</a:t>
            </a:r>
          </a:p>
          <a:p>
            <a:pPr marL="342900" lvl="0" algn="l" rtl="0">
              <a:spcBef>
                <a:spcPts val="0"/>
              </a:spcBef>
              <a:spcAft>
                <a:spcPts val="0"/>
              </a:spcAft>
              <a:buFontTx/>
              <a:buChar char="-"/>
            </a:pPr>
            <a:r>
              <a:rPr lang="en-GB" sz="1800" dirty="0">
                <a:latin typeface="Twinkl" pitchFamily="2" charset="0"/>
              </a:rPr>
              <a:t>the brain is made up of different parts</a:t>
            </a:r>
            <a:r>
              <a:rPr lang="en-GB" sz="1400" dirty="0">
                <a:latin typeface="Twinkl" pitchFamily="2" charset="0"/>
              </a:rPr>
              <a:t>.</a:t>
            </a:r>
          </a:p>
        </p:txBody>
      </p:sp>
    </p:spTree>
    <p:extLst>
      <p:ext uri="{BB962C8B-B14F-4D97-AF65-F5344CB8AC3E}">
        <p14:creationId xmlns:p14="http://schemas.microsoft.com/office/powerpoint/2010/main" val="175905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28" name="Google Shape;228;p35"/>
          <p:cNvSpPr txBox="1">
            <a:spLocks noGrp="1"/>
          </p:cNvSpPr>
          <p:nvPr>
            <p:ph type="body" idx="2"/>
          </p:nvPr>
        </p:nvSpPr>
        <p:spPr>
          <a:xfrm>
            <a:off x="552549" y="767450"/>
            <a:ext cx="8434918" cy="41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latin typeface="Twinkl" pitchFamily="2" charset="0"/>
              </a:rPr>
              <a:t>Inferences aren’t always correct…</a:t>
            </a:r>
            <a:br>
              <a:rPr lang="en-GB" sz="2000" dirty="0">
                <a:latin typeface="Twinkl" pitchFamily="2" charset="0"/>
              </a:rPr>
            </a:br>
            <a:endParaRPr lang="en-GB" sz="1200" dirty="0">
              <a:latin typeface="Twinkl" pitchFamily="2" charset="0"/>
            </a:endParaRPr>
          </a:p>
          <a:p>
            <a:pPr marL="0" lvl="0" indent="0" algn="l" rtl="0">
              <a:spcBef>
                <a:spcPts val="0"/>
              </a:spcBef>
              <a:spcAft>
                <a:spcPts val="0"/>
              </a:spcAft>
              <a:buNone/>
            </a:pPr>
            <a:endParaRPr lang="en-GB" sz="2000" dirty="0">
              <a:latin typeface="Twinkl" pitchFamily="2" charset="0"/>
            </a:endParaRPr>
          </a:p>
        </p:txBody>
      </p:sp>
      <p:sp>
        <p:nvSpPr>
          <p:cNvPr id="8" name="TextBox 7">
            <a:extLst>
              <a:ext uri="{FF2B5EF4-FFF2-40B4-BE49-F238E27FC236}">
                <a16:creationId xmlns:a16="http://schemas.microsoft.com/office/drawing/2014/main" id="{9072FE1A-E05C-43AC-974F-11D807A9BDFB}"/>
              </a:ext>
            </a:extLst>
          </p:cNvPr>
          <p:cNvSpPr txBox="1"/>
          <p:nvPr/>
        </p:nvSpPr>
        <p:spPr>
          <a:xfrm>
            <a:off x="552549" y="1469110"/>
            <a:ext cx="4572000" cy="3139321"/>
          </a:xfrm>
          <a:prstGeom prst="rect">
            <a:avLst/>
          </a:prstGeom>
          <a:noFill/>
        </p:spPr>
        <p:txBody>
          <a:bodyPr wrap="square">
            <a:spAutoFit/>
          </a:bodyPr>
          <a:lstStyle/>
          <a:p>
            <a:pPr marL="0" lvl="0" indent="0" algn="l" rtl="0">
              <a:spcBef>
                <a:spcPts val="0"/>
              </a:spcBef>
              <a:spcAft>
                <a:spcPts val="0"/>
              </a:spcAft>
              <a:buNone/>
            </a:pPr>
            <a:r>
              <a:rPr lang="en-GB" sz="1800" dirty="0">
                <a:latin typeface="Twinkl" pitchFamily="2" charset="0"/>
              </a:rPr>
              <a:t>Since then, scientific advances in psychology and neuroscience have allowed us to more accurately map the brain and test its functions.</a:t>
            </a:r>
          </a:p>
          <a:p>
            <a:pPr marL="0" lvl="0" indent="0" algn="l" rtl="0">
              <a:spcBef>
                <a:spcPts val="0"/>
              </a:spcBef>
              <a:spcAft>
                <a:spcPts val="0"/>
              </a:spcAft>
              <a:buNone/>
            </a:pPr>
            <a:endParaRPr lang="en-GB" sz="1800" dirty="0">
              <a:latin typeface="Twinkl" pitchFamily="2" charset="0"/>
            </a:endParaRPr>
          </a:p>
          <a:p>
            <a:pPr marL="0" lvl="0" indent="0" algn="l" rtl="0">
              <a:spcBef>
                <a:spcPts val="0"/>
              </a:spcBef>
              <a:spcAft>
                <a:spcPts val="0"/>
              </a:spcAft>
              <a:buNone/>
            </a:pPr>
            <a:r>
              <a:rPr lang="en-GB" sz="1800" dirty="0">
                <a:latin typeface="Twinkl" pitchFamily="2" charset="0"/>
              </a:rPr>
              <a:t>Scientists have shown that personality and intelligence can be linked to certain parts of the brain, but not to the size and shape of the skull. Phrenology was abandoned by scientists because the new evidence gave us a better explanation.</a:t>
            </a:r>
            <a:endParaRPr lang="en-GB" sz="1400" dirty="0">
              <a:latin typeface="Twinkl" pitchFamily="2" charset="0"/>
            </a:endParaRPr>
          </a:p>
        </p:txBody>
      </p:sp>
      <p:pic>
        <p:nvPicPr>
          <p:cNvPr id="2050" name="Picture 2" descr="A scientist performs an EEG test to measure her patient's brain activity.">
            <a:extLst>
              <a:ext uri="{FF2B5EF4-FFF2-40B4-BE49-F238E27FC236}">
                <a16:creationId xmlns:a16="http://schemas.microsoft.com/office/drawing/2014/main" id="{3A6A70EB-BB6A-4F1A-A7F4-E0BE4DE2A2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4549" y="1469110"/>
            <a:ext cx="4572001" cy="2747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3781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5"/>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28" name="Google Shape;228;p35"/>
          <p:cNvSpPr txBox="1">
            <a:spLocks noGrp="1"/>
          </p:cNvSpPr>
          <p:nvPr>
            <p:ph type="body" idx="2"/>
          </p:nvPr>
        </p:nvSpPr>
        <p:spPr>
          <a:xfrm>
            <a:off x="552549" y="767450"/>
            <a:ext cx="8401669" cy="415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dirty="0">
                <a:latin typeface="Twinkl" pitchFamily="2" charset="0"/>
              </a:rPr>
              <a:t>Class discussion:</a:t>
            </a:r>
          </a:p>
          <a:p>
            <a:pPr marL="0" lvl="0" indent="0" algn="l" rtl="0">
              <a:spcBef>
                <a:spcPts val="0"/>
              </a:spcBef>
              <a:spcAft>
                <a:spcPts val="0"/>
              </a:spcAft>
              <a:buNone/>
            </a:pPr>
            <a:endParaRPr lang="en-GB" sz="2000" dirty="0">
              <a:latin typeface="Twinkl" pitchFamily="2" charset="0"/>
            </a:endParaRPr>
          </a:p>
          <a:p>
            <a:pPr marL="0" lvl="0" indent="0" algn="l" rtl="0">
              <a:spcBef>
                <a:spcPts val="0"/>
              </a:spcBef>
              <a:spcAft>
                <a:spcPts val="0"/>
              </a:spcAft>
              <a:buNone/>
            </a:pPr>
            <a:r>
              <a:rPr lang="en-GB" sz="2000" dirty="0">
                <a:latin typeface="Twinkl" pitchFamily="2" charset="0"/>
              </a:rPr>
              <a:t>Describe how well your blindfolded group member able to make observations with their other senses. Explain your answer.</a:t>
            </a:r>
          </a:p>
          <a:p>
            <a:pPr marL="0" lvl="0" indent="0" algn="l" rtl="0">
              <a:spcBef>
                <a:spcPts val="0"/>
              </a:spcBef>
              <a:spcAft>
                <a:spcPts val="0"/>
              </a:spcAft>
              <a:buNone/>
            </a:pPr>
            <a:endParaRPr lang="en-GB" sz="2000" dirty="0">
              <a:latin typeface="Twinkl" pitchFamily="2" charset="0"/>
            </a:endParaRPr>
          </a:p>
          <a:p>
            <a:pPr marL="0" lvl="0" indent="0" algn="l" rtl="0">
              <a:spcBef>
                <a:spcPts val="0"/>
              </a:spcBef>
              <a:spcAft>
                <a:spcPts val="0"/>
              </a:spcAft>
              <a:buNone/>
            </a:pPr>
            <a:r>
              <a:rPr lang="en-GB" sz="2000" dirty="0">
                <a:latin typeface="Twinkl" pitchFamily="2" charset="0"/>
              </a:rPr>
              <a:t>Were they able to figure out what the object was? Describe how their inferences changed as they gained more evidence.</a:t>
            </a:r>
            <a:br>
              <a:rPr lang="en-GB" sz="2000" dirty="0">
                <a:latin typeface="Twinkl" pitchFamily="2" charset="0"/>
              </a:rPr>
            </a:br>
            <a:br>
              <a:rPr lang="en-GB" sz="2000" dirty="0">
                <a:latin typeface="Twinkl" pitchFamily="2" charset="0"/>
              </a:rPr>
            </a:br>
            <a:br>
              <a:rPr lang="en-GB" sz="1200" dirty="0">
                <a:latin typeface="Twinkl" pitchFamily="2" charset="0"/>
              </a:rPr>
            </a:br>
            <a:endParaRPr lang="en-GB" sz="1200" dirty="0">
              <a:latin typeface="Twinkl" pitchFamily="2" charset="0"/>
            </a:endParaRPr>
          </a:p>
          <a:p>
            <a:pPr marL="0" lvl="0" indent="0" algn="l" rtl="0">
              <a:spcBef>
                <a:spcPts val="0"/>
              </a:spcBef>
              <a:spcAft>
                <a:spcPts val="0"/>
              </a:spcAft>
              <a:buNone/>
            </a:pPr>
            <a:endParaRPr lang="en-GB" sz="2000" dirty="0">
              <a:latin typeface="Twinkl" pitchFamily="2" charset="0"/>
            </a:endParaRPr>
          </a:p>
        </p:txBody>
      </p:sp>
    </p:spTree>
    <p:extLst>
      <p:ext uri="{BB962C8B-B14F-4D97-AF65-F5344CB8AC3E}">
        <p14:creationId xmlns:p14="http://schemas.microsoft.com/office/powerpoint/2010/main" val="2145010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2"/>
          </p:nvPr>
        </p:nvSpPr>
        <p:spPr>
          <a:xfrm>
            <a:off x="582237" y="327196"/>
            <a:ext cx="8466263" cy="4065600"/>
          </a:xfrm>
          <a:prstGeom prst="rect">
            <a:avLst/>
          </a:prstGeom>
          <a:ln>
            <a:noFill/>
          </a:ln>
        </p:spPr>
        <p:txBody>
          <a:bodyPr spcFirstLastPara="1" wrap="square" lIns="91425" tIns="91425" rIns="91425" bIns="91425" anchor="t" anchorCtr="0">
            <a:noAutofit/>
          </a:bodyPr>
          <a:lstStyle/>
          <a:p>
            <a:pPr marL="0" lvl="0" indent="0" algn="l" rtl="0">
              <a:spcBef>
                <a:spcPts val="1600"/>
              </a:spcBef>
              <a:spcAft>
                <a:spcPts val="1600"/>
              </a:spcAft>
              <a:buNone/>
            </a:pPr>
            <a:r>
              <a:rPr lang="en-GB" sz="2000" dirty="0">
                <a:latin typeface="Twinkl" pitchFamily="2" charset="0"/>
              </a:rPr>
              <a:t>Fill in the </a:t>
            </a:r>
            <a:r>
              <a:rPr lang="en-GB" sz="2000" b="1" dirty="0">
                <a:latin typeface="Twinkl" pitchFamily="2" charset="0"/>
              </a:rPr>
              <a:t>observations </a:t>
            </a:r>
            <a:r>
              <a:rPr lang="en-GB" sz="2000" dirty="0">
                <a:latin typeface="Twinkl" pitchFamily="2" charset="0"/>
              </a:rPr>
              <a:t>and </a:t>
            </a:r>
            <a:r>
              <a:rPr lang="en-GB" sz="2000" b="1" dirty="0">
                <a:latin typeface="Twinkl" pitchFamily="2" charset="0"/>
              </a:rPr>
              <a:t>inferences </a:t>
            </a:r>
            <a:r>
              <a:rPr lang="en-GB" sz="2000" dirty="0">
                <a:latin typeface="Twinkl" pitchFamily="2" charset="0"/>
              </a:rPr>
              <a:t>to complete the chart. </a:t>
            </a:r>
            <a:endParaRPr sz="2000" dirty="0">
              <a:latin typeface="Twinkl" pitchFamily="2" charset="0"/>
            </a:endParaRPr>
          </a:p>
        </p:txBody>
      </p:sp>
      <p:sp>
        <p:nvSpPr>
          <p:cNvPr id="191" name="Google Shape;191;p31"/>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latin typeface="Twinkl" pitchFamily="2" charset="0"/>
              </a:rPr>
              <a:t>We will compare observations and inferences </a:t>
            </a:r>
            <a:endParaRPr sz="1700" dirty="0"/>
          </a:p>
        </p:txBody>
      </p:sp>
      <p:pic>
        <p:nvPicPr>
          <p:cNvPr id="4" name="Picture 3">
            <a:extLst>
              <a:ext uri="{FF2B5EF4-FFF2-40B4-BE49-F238E27FC236}">
                <a16:creationId xmlns:a16="http://schemas.microsoft.com/office/drawing/2014/main" id="{EF9BB9DA-7E1E-4A5D-8086-A1C202CB4A31}"/>
              </a:ext>
            </a:extLst>
          </p:cNvPr>
          <p:cNvPicPr>
            <a:picLocks noChangeAspect="1"/>
          </p:cNvPicPr>
          <p:nvPr/>
        </p:nvPicPr>
        <p:blipFill>
          <a:blip r:embed="rId5"/>
          <a:stretch>
            <a:fillRect/>
          </a:stretch>
        </p:blipFill>
        <p:spPr>
          <a:xfrm>
            <a:off x="582236" y="995584"/>
            <a:ext cx="7979527" cy="2971101"/>
          </a:xfrm>
          <a:prstGeom prst="rect">
            <a:avLst/>
          </a:prstGeom>
        </p:spPr>
      </p:pic>
      <p:pic>
        <p:nvPicPr>
          <p:cNvPr id="6" name="Picture 5">
            <a:extLst>
              <a:ext uri="{FF2B5EF4-FFF2-40B4-BE49-F238E27FC236}">
                <a16:creationId xmlns:a16="http://schemas.microsoft.com/office/drawing/2014/main" id="{AB4CC75F-5B8C-4278-AC6A-C46DB755EFD9}"/>
              </a:ext>
            </a:extLst>
          </p:cNvPr>
          <p:cNvPicPr>
            <a:picLocks noChangeAspect="1"/>
          </p:cNvPicPr>
          <p:nvPr/>
        </p:nvPicPr>
        <p:blipFill>
          <a:blip r:embed="rId6"/>
          <a:stretch>
            <a:fillRect/>
          </a:stretch>
        </p:blipFill>
        <p:spPr>
          <a:xfrm>
            <a:off x="1560172" y="3966685"/>
            <a:ext cx="6023653" cy="1261613"/>
          </a:xfrm>
          <a:prstGeom prst="rect">
            <a:avLst/>
          </a:prstGeom>
        </p:spPr>
      </p:pic>
      <p:pic>
        <p:nvPicPr>
          <p:cNvPr id="14" name="MS900074799[1].wav">
            <a:hlinkClick r:id="" action="ppaction://media"/>
            <a:extLst>
              <a:ext uri="{FF2B5EF4-FFF2-40B4-BE49-F238E27FC236}">
                <a16:creationId xmlns:a16="http://schemas.microsoft.com/office/drawing/2014/main" id="{A7959C3D-48AE-421D-A4BF-EA929664533D}"/>
              </a:ext>
            </a:extLst>
          </p:cNvPr>
          <p:cNvPicPr>
            <a:picLocks noRot="1"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8735724" y="1124945"/>
            <a:ext cx="103740" cy="103740"/>
          </a:xfrm>
          <a:prstGeom prst="rect">
            <a:avLst/>
          </a:prstGeom>
        </p:spPr>
      </p:pic>
      <p:sp>
        <p:nvSpPr>
          <p:cNvPr id="15" name="Oval 14">
            <a:extLst>
              <a:ext uri="{FF2B5EF4-FFF2-40B4-BE49-F238E27FC236}">
                <a16:creationId xmlns:a16="http://schemas.microsoft.com/office/drawing/2014/main" id="{8FF35DA0-BF11-40D9-B644-28EBE9FFC36D}"/>
              </a:ext>
            </a:extLst>
          </p:cNvPr>
          <p:cNvSpPr/>
          <p:nvPr/>
        </p:nvSpPr>
        <p:spPr>
          <a:xfrm>
            <a:off x="8177661" y="332856"/>
            <a:ext cx="870839" cy="818307"/>
          </a:xfrm>
          <a:prstGeom prst="ellipse">
            <a:avLst/>
          </a:prstGeom>
          <a:solidFill>
            <a:srgbClr val="FFFF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Oval 15">
            <a:extLst>
              <a:ext uri="{FF2B5EF4-FFF2-40B4-BE49-F238E27FC236}">
                <a16:creationId xmlns:a16="http://schemas.microsoft.com/office/drawing/2014/main" id="{2418C7D9-C296-48BB-BC85-97BC82BC7040}"/>
              </a:ext>
            </a:extLst>
          </p:cNvPr>
          <p:cNvSpPr/>
          <p:nvPr/>
        </p:nvSpPr>
        <p:spPr>
          <a:xfrm>
            <a:off x="8177661" y="332856"/>
            <a:ext cx="870839" cy="818307"/>
          </a:xfrm>
          <a:prstGeom prst="ellipse">
            <a:avLst/>
          </a:prstGeom>
          <a:solidFill>
            <a:srgbClr val="3333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002060"/>
              </a:solidFill>
            </a:endParaRPr>
          </a:p>
        </p:txBody>
      </p:sp>
      <p:sp>
        <p:nvSpPr>
          <p:cNvPr id="17" name="TextBox 16">
            <a:extLst>
              <a:ext uri="{FF2B5EF4-FFF2-40B4-BE49-F238E27FC236}">
                <a16:creationId xmlns:a16="http://schemas.microsoft.com/office/drawing/2014/main" id="{79E6AB75-415E-4130-A339-69113FD6CEED}"/>
              </a:ext>
            </a:extLst>
          </p:cNvPr>
          <p:cNvSpPr txBox="1"/>
          <p:nvPr/>
        </p:nvSpPr>
        <p:spPr>
          <a:xfrm>
            <a:off x="8177661" y="50197"/>
            <a:ext cx="870839" cy="276999"/>
          </a:xfrm>
          <a:prstGeom prst="rect">
            <a:avLst/>
          </a:prstGeom>
          <a:noFill/>
        </p:spPr>
        <p:txBody>
          <a:bodyPr wrap="square" rtlCol="0">
            <a:spAutoFit/>
          </a:bodyPr>
          <a:lstStyle/>
          <a:p>
            <a:pPr algn="ctr"/>
            <a:r>
              <a:rPr lang="en-GB" sz="1200" dirty="0"/>
              <a:t>3 minutes</a:t>
            </a:r>
          </a:p>
        </p:txBody>
      </p:sp>
    </p:spTree>
    <p:extLst>
      <p:ext uri="{BB962C8B-B14F-4D97-AF65-F5344CB8AC3E}">
        <p14:creationId xmlns:p14="http://schemas.microsoft.com/office/powerpoint/2010/main" val="28114656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heel(1)">
                                      <p:cBhvr>
                                        <p:cTn id="7" dur="180000"/>
                                        <p:tgtEl>
                                          <p:spTgt spid="16"/>
                                        </p:tgtEl>
                                      </p:cBhvr>
                                    </p:animEffect>
                                  </p:childTnLst>
                                </p:cTn>
                              </p:par>
                            </p:childTnLst>
                          </p:cTn>
                        </p:par>
                        <p:par>
                          <p:cTn id="8" fill="hold">
                            <p:stCondLst>
                              <p:cond delay="180000"/>
                            </p:stCondLst>
                            <p:childTnLst>
                              <p:par>
                                <p:cTn id="9" presetID="1" presetClass="mediacall" presetSubtype="0" fill="hold" nodeType="afterEffect">
                                  <p:stCondLst>
                                    <p:cond delay="0"/>
                                  </p:stCondLst>
                                  <p:childTnLst>
                                    <p:cmd type="call" cmd="playFrom(0.0)">
                                      <p:cBhvr>
                                        <p:cTn id="10" dur="2178" fill="hold"/>
                                        <p:tgtEl>
                                          <p:spTgt spid="14"/>
                                        </p:tgtEl>
                                      </p:cBhvr>
                                    </p:cmd>
                                  </p:childTnLst>
                                </p:cTn>
                              </p:par>
                            </p:childTnLst>
                          </p:cTn>
                        </p:par>
                      </p:childTnLst>
                    </p:cTn>
                  </p:par>
                </p:childTnLst>
              </p:cTn>
              <p:nextCondLst>
                <p:cond evt="onClick" delay="0">
                  <p:tgtEl>
                    <p:spTgt spid="15"/>
                  </p:tgtEl>
                </p:cond>
              </p:nextCondLst>
            </p:seq>
            <p:audio>
              <p:cMediaNode>
                <p:cTn id="11" fill="hold" display="0">
                  <p:stCondLst>
                    <p:cond delay="indefinite"/>
                  </p:stCondLst>
                  <p:endCondLst>
                    <p:cond evt="onNext" delay="0">
                      <p:tgtEl>
                        <p:sldTgt/>
                      </p:tgtEl>
                    </p:cond>
                    <p:cond evt="onPrev" delay="0">
                      <p:tgtEl>
                        <p:sldTgt/>
                      </p:tgtEl>
                    </p:cond>
                    <p:cond evt="onStopAudio" delay="0">
                      <p:tgtEl>
                        <p:sldTgt/>
                      </p:tgtEl>
                    </p:cond>
                  </p:endCondLst>
                </p:cTn>
                <p:tgtEl>
                  <p:spTgt spid="14"/>
                </p:tgtEl>
              </p:cMediaNode>
            </p:audio>
          </p:childTnLst>
        </p:cTn>
      </p:par>
    </p:tnLst>
    <p:bldLst>
      <p:bldP spid="1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7"/>
          <p:cNvSpPr txBox="1">
            <a:spLocks noGrp="1"/>
          </p:cNvSpPr>
          <p:nvPr>
            <p:ph type="subTitle" idx="1"/>
          </p:nvPr>
        </p:nvSpPr>
        <p:spPr>
          <a:xfrm>
            <a:off x="95500" y="266050"/>
            <a:ext cx="6589800" cy="34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latin typeface="Twinkl" pitchFamily="2" charset="0"/>
              </a:rPr>
              <a:t>We will compare observations and inferences </a:t>
            </a:r>
            <a:endParaRPr lang="en-GB" sz="1600" dirty="0"/>
          </a:p>
        </p:txBody>
      </p:sp>
      <p:sp>
        <p:nvSpPr>
          <p:cNvPr id="245" name="Google Shape;245;p37"/>
          <p:cNvSpPr txBox="1">
            <a:spLocks noGrp="1"/>
          </p:cNvSpPr>
          <p:nvPr>
            <p:ph type="body" idx="2"/>
          </p:nvPr>
        </p:nvSpPr>
        <p:spPr>
          <a:xfrm>
            <a:off x="552550" y="2605575"/>
            <a:ext cx="6173700" cy="23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47" name="Google Shape;247;p37"/>
          <p:cNvSpPr/>
          <p:nvPr/>
        </p:nvSpPr>
        <p:spPr>
          <a:xfrm>
            <a:off x="552550" y="942275"/>
            <a:ext cx="5896800" cy="1370700"/>
          </a:xfrm>
          <a:prstGeom prst="rect">
            <a:avLst/>
          </a:prstGeom>
          <a:noFill/>
          <a:ln w="2857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457200" lvl="0" indent="-342900" algn="l" rtl="0">
              <a:spcBef>
                <a:spcPts val="0"/>
              </a:spcBef>
              <a:spcAft>
                <a:spcPts val="0"/>
              </a:spcAft>
              <a:buClr>
                <a:schemeClr val="dk1"/>
              </a:buClr>
              <a:buSzPts val="1800"/>
              <a:buFont typeface="Century Gothic"/>
              <a:buAutoNum type="arabicPeriod"/>
            </a:pPr>
            <a:r>
              <a:rPr lang="en-GB" sz="1800" dirty="0">
                <a:solidFill>
                  <a:schemeClr val="dk1"/>
                </a:solidFill>
                <a:latin typeface="Twinkl" pitchFamily="2" charset="0"/>
                <a:ea typeface="Century Gothic"/>
                <a:cs typeface="Century Gothic"/>
                <a:sym typeface="Century Gothic"/>
              </a:rPr>
              <a:t>Write your own definition of </a:t>
            </a:r>
            <a:r>
              <a:rPr lang="en-GB" sz="1800" b="1" dirty="0">
                <a:solidFill>
                  <a:schemeClr val="dk1"/>
                </a:solidFill>
                <a:latin typeface="Twinkl" pitchFamily="2" charset="0"/>
                <a:ea typeface="Century Gothic"/>
                <a:cs typeface="Century Gothic"/>
                <a:sym typeface="Century Gothic"/>
              </a:rPr>
              <a:t>observation </a:t>
            </a:r>
            <a:r>
              <a:rPr lang="en-GB" sz="1800" dirty="0">
                <a:solidFill>
                  <a:schemeClr val="dk1"/>
                </a:solidFill>
                <a:latin typeface="Twinkl" pitchFamily="2" charset="0"/>
                <a:ea typeface="Century Gothic"/>
                <a:cs typeface="Century Gothic"/>
                <a:sym typeface="Century Gothic"/>
              </a:rPr>
              <a:t>and </a:t>
            </a:r>
            <a:r>
              <a:rPr lang="en-GB" sz="1800" b="1" dirty="0">
                <a:solidFill>
                  <a:schemeClr val="dk1"/>
                </a:solidFill>
                <a:latin typeface="Twinkl" pitchFamily="2" charset="0"/>
                <a:ea typeface="Century Gothic"/>
                <a:cs typeface="Century Gothic"/>
                <a:sym typeface="Century Gothic"/>
              </a:rPr>
              <a:t>inference.</a:t>
            </a:r>
          </a:p>
          <a:p>
            <a:pPr marL="114300">
              <a:buClr>
                <a:schemeClr val="dk1"/>
              </a:buClr>
              <a:buSzPts val="1800"/>
            </a:pPr>
            <a:r>
              <a:rPr lang="en-GB" sz="1800" dirty="0">
                <a:solidFill>
                  <a:schemeClr val="dk1"/>
                </a:solidFill>
                <a:latin typeface="Twinkl" pitchFamily="2" charset="0"/>
                <a:ea typeface="Century Gothic"/>
                <a:cs typeface="Century Gothic"/>
                <a:sym typeface="Century Gothic"/>
              </a:rPr>
              <a:t>2. Answer the questions for each picture below.</a:t>
            </a:r>
          </a:p>
          <a:p>
            <a:pPr marL="114300" lvl="0" algn="l" rtl="0">
              <a:spcBef>
                <a:spcPts val="0"/>
              </a:spcBef>
              <a:spcAft>
                <a:spcPts val="0"/>
              </a:spcAft>
              <a:buClr>
                <a:schemeClr val="dk1"/>
              </a:buClr>
              <a:buSzPts val="1800"/>
            </a:pPr>
            <a:r>
              <a:rPr lang="en-GB" sz="1800" dirty="0">
                <a:solidFill>
                  <a:schemeClr val="dk1"/>
                </a:solidFill>
                <a:latin typeface="Twinkl" pitchFamily="2" charset="0"/>
                <a:ea typeface="Century Gothic"/>
                <a:cs typeface="Century Gothic"/>
                <a:sym typeface="Century Gothic"/>
              </a:rPr>
              <a:t>a) What are your observations?</a:t>
            </a:r>
            <a:endParaRPr sz="1800" dirty="0">
              <a:solidFill>
                <a:schemeClr val="dk1"/>
              </a:solidFill>
              <a:latin typeface="Twinkl" pitchFamily="2" charset="0"/>
              <a:ea typeface="Century Gothic"/>
              <a:cs typeface="Century Gothic"/>
              <a:sym typeface="Century Gothic"/>
            </a:endParaRPr>
          </a:p>
          <a:p>
            <a:pPr marL="114300" lvl="0" algn="l" rtl="0">
              <a:spcBef>
                <a:spcPts val="0"/>
              </a:spcBef>
              <a:spcAft>
                <a:spcPts val="0"/>
              </a:spcAft>
              <a:buClr>
                <a:schemeClr val="dk1"/>
              </a:buClr>
              <a:buSzPts val="1800"/>
            </a:pPr>
            <a:r>
              <a:rPr lang="en-GB" sz="1800" dirty="0">
                <a:solidFill>
                  <a:schemeClr val="dk1"/>
                </a:solidFill>
                <a:latin typeface="Twinkl" pitchFamily="2" charset="0"/>
                <a:ea typeface="Century Gothic"/>
                <a:cs typeface="Century Gothic"/>
                <a:sym typeface="Century Gothic"/>
              </a:rPr>
              <a:t>b) What are your inferences?</a:t>
            </a:r>
            <a:endParaRPr sz="1800" dirty="0">
              <a:latin typeface="Twinkl" pitchFamily="2" charset="0"/>
              <a:ea typeface="Century Gothic"/>
              <a:cs typeface="Century Gothic"/>
              <a:sym typeface="Century Gothic"/>
            </a:endParaRPr>
          </a:p>
        </p:txBody>
      </p:sp>
      <p:pic>
        <p:nvPicPr>
          <p:cNvPr id="248" name="Google Shape;248;p37"/>
          <p:cNvPicPr preferRelativeResize="0"/>
          <p:nvPr/>
        </p:nvPicPr>
        <p:blipFill>
          <a:blip r:embed="rId5">
            <a:alphaModFix/>
          </a:blip>
          <a:stretch>
            <a:fillRect/>
          </a:stretch>
        </p:blipFill>
        <p:spPr>
          <a:xfrm>
            <a:off x="511600" y="2382825"/>
            <a:ext cx="4539041" cy="2479975"/>
          </a:xfrm>
          <a:prstGeom prst="rect">
            <a:avLst/>
          </a:prstGeom>
          <a:noFill/>
          <a:ln w="19050" cap="flat" cmpd="sng">
            <a:solidFill>
              <a:srgbClr val="FFFFFF"/>
            </a:solidFill>
            <a:prstDash val="solid"/>
            <a:round/>
            <a:headEnd type="none" w="sm" len="sm"/>
            <a:tailEnd type="none" w="sm" len="sm"/>
          </a:ln>
        </p:spPr>
      </p:pic>
      <p:pic>
        <p:nvPicPr>
          <p:cNvPr id="249" name="Google Shape;249;p37"/>
          <p:cNvPicPr preferRelativeResize="0"/>
          <p:nvPr/>
        </p:nvPicPr>
        <p:blipFill>
          <a:blip r:embed="rId6">
            <a:alphaModFix/>
          </a:blip>
          <a:stretch>
            <a:fillRect/>
          </a:stretch>
        </p:blipFill>
        <p:spPr>
          <a:xfrm>
            <a:off x="5279366" y="2382825"/>
            <a:ext cx="3769134" cy="2494625"/>
          </a:xfrm>
          <a:prstGeom prst="rect">
            <a:avLst/>
          </a:prstGeom>
          <a:noFill/>
          <a:ln w="19050" cap="flat" cmpd="sng">
            <a:solidFill>
              <a:srgbClr val="FFFFFF"/>
            </a:solidFill>
            <a:prstDash val="solid"/>
            <a:round/>
            <a:headEnd type="none" w="sm" len="sm"/>
            <a:tailEnd type="none" w="sm" len="sm"/>
          </a:ln>
        </p:spPr>
      </p:pic>
      <p:sp>
        <p:nvSpPr>
          <p:cNvPr id="250" name="Google Shape;250;p37"/>
          <p:cNvSpPr txBox="1">
            <a:spLocks noGrp="1"/>
          </p:cNvSpPr>
          <p:nvPr>
            <p:ph type="body" idx="2"/>
          </p:nvPr>
        </p:nvSpPr>
        <p:spPr>
          <a:xfrm>
            <a:off x="511600" y="1954425"/>
            <a:ext cx="6173700" cy="137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1600"/>
              </a:spcBef>
              <a:spcAft>
                <a:spcPts val="1600"/>
              </a:spcAft>
              <a:buNone/>
            </a:pPr>
            <a:r>
              <a:rPr lang="en-GB" dirty="0">
                <a:highlight>
                  <a:srgbClr val="FFFFFF"/>
                </a:highlight>
              </a:rPr>
              <a:t>A</a:t>
            </a:r>
            <a:r>
              <a:rPr lang="en-GB" dirty="0">
                <a:solidFill>
                  <a:srgbClr val="FFFFFF"/>
                </a:solidFill>
              </a:rPr>
              <a:t>					    </a:t>
            </a:r>
            <a:r>
              <a:rPr lang="en-GB" dirty="0">
                <a:highlight>
                  <a:srgbClr val="FFFFFF"/>
                </a:highlight>
              </a:rPr>
              <a:t>B</a:t>
            </a:r>
            <a:endParaRPr dirty="0">
              <a:highlight>
                <a:srgbClr val="FFFFFF"/>
              </a:highlight>
            </a:endParaRPr>
          </a:p>
        </p:txBody>
      </p:sp>
      <p:pic>
        <p:nvPicPr>
          <p:cNvPr id="10" name="MS900074799[1].wav">
            <a:hlinkClick r:id="" action="ppaction://media"/>
            <a:extLst>
              <a:ext uri="{FF2B5EF4-FFF2-40B4-BE49-F238E27FC236}">
                <a16:creationId xmlns:a16="http://schemas.microsoft.com/office/drawing/2014/main" id="{344CC9A2-C41E-4D52-A02B-C37374864B76}"/>
              </a:ext>
            </a:extLst>
          </p:cNvPr>
          <p:cNvPicPr>
            <a:picLocks noRot="1" noChangeAspect="1"/>
          </p:cNvPicPr>
          <p:nvPr>
            <a:audioFile r:link="rId2"/>
            <p:extLst>
              <p:ext uri="{DAA4B4D4-6D71-4841-9C94-3DE7FCFB9230}">
                <p14:media xmlns:p14="http://schemas.microsoft.com/office/powerpoint/2010/main" r:embed="rId1"/>
              </p:ext>
            </p:extLst>
          </p:nvPr>
        </p:nvPicPr>
        <p:blipFill>
          <a:blip r:embed="rId7" cstate="print"/>
          <a:stretch>
            <a:fillRect/>
          </a:stretch>
        </p:blipFill>
        <p:spPr>
          <a:xfrm>
            <a:off x="7652109" y="1318173"/>
            <a:ext cx="184135" cy="184135"/>
          </a:xfrm>
          <a:prstGeom prst="rect">
            <a:avLst/>
          </a:prstGeom>
        </p:spPr>
      </p:pic>
      <p:sp>
        <p:nvSpPr>
          <p:cNvPr id="11" name="Oval 10">
            <a:extLst>
              <a:ext uri="{FF2B5EF4-FFF2-40B4-BE49-F238E27FC236}">
                <a16:creationId xmlns:a16="http://schemas.microsoft.com/office/drawing/2014/main" id="{5EDA655B-1061-44C4-B499-A3E1936BEF62}"/>
              </a:ext>
            </a:extLst>
          </p:cNvPr>
          <p:cNvSpPr/>
          <p:nvPr/>
        </p:nvSpPr>
        <p:spPr>
          <a:xfrm>
            <a:off x="7094047" y="526085"/>
            <a:ext cx="1545705" cy="1440649"/>
          </a:xfrm>
          <a:prstGeom prst="ellipse">
            <a:avLst/>
          </a:prstGeom>
          <a:solidFill>
            <a:srgbClr val="FFFF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Oval 11">
            <a:extLst>
              <a:ext uri="{FF2B5EF4-FFF2-40B4-BE49-F238E27FC236}">
                <a16:creationId xmlns:a16="http://schemas.microsoft.com/office/drawing/2014/main" id="{B4555340-292E-4893-95AA-3632BD01A52A}"/>
              </a:ext>
            </a:extLst>
          </p:cNvPr>
          <p:cNvSpPr/>
          <p:nvPr/>
        </p:nvSpPr>
        <p:spPr>
          <a:xfrm>
            <a:off x="7094047" y="526085"/>
            <a:ext cx="1545705" cy="1440649"/>
          </a:xfrm>
          <a:prstGeom prst="ellipse">
            <a:avLst/>
          </a:prstGeom>
          <a:solidFill>
            <a:srgbClr val="3333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002060"/>
              </a:solidFill>
            </a:endParaRPr>
          </a:p>
        </p:txBody>
      </p:sp>
      <p:sp>
        <p:nvSpPr>
          <p:cNvPr id="13" name="TextBox 12">
            <a:extLst>
              <a:ext uri="{FF2B5EF4-FFF2-40B4-BE49-F238E27FC236}">
                <a16:creationId xmlns:a16="http://schemas.microsoft.com/office/drawing/2014/main" id="{D7DA7D07-44BE-4D83-A9FC-033B456DF761}"/>
              </a:ext>
            </a:extLst>
          </p:cNvPr>
          <p:cNvSpPr txBox="1"/>
          <p:nvPr/>
        </p:nvSpPr>
        <p:spPr>
          <a:xfrm>
            <a:off x="7294491" y="187531"/>
            <a:ext cx="1144815" cy="338554"/>
          </a:xfrm>
          <a:prstGeom prst="rect">
            <a:avLst/>
          </a:prstGeom>
          <a:noFill/>
        </p:spPr>
        <p:txBody>
          <a:bodyPr wrap="square" rtlCol="0">
            <a:spAutoFit/>
          </a:bodyPr>
          <a:lstStyle/>
          <a:p>
            <a:pPr algn="ctr"/>
            <a:r>
              <a:rPr lang="en-GB" sz="1600" dirty="0"/>
              <a:t>5 minutes</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300000"/>
                                        <p:tgtEl>
                                          <p:spTgt spid="12"/>
                                        </p:tgtEl>
                                      </p:cBhvr>
                                    </p:animEffect>
                                  </p:childTnLst>
                                </p:cTn>
                              </p:par>
                            </p:childTnLst>
                          </p:cTn>
                        </p:par>
                        <p:par>
                          <p:cTn id="8" fill="hold">
                            <p:stCondLst>
                              <p:cond delay="300000"/>
                            </p:stCondLst>
                            <p:childTnLst>
                              <p:par>
                                <p:cTn id="9" presetID="1" presetClass="mediacall" presetSubtype="0" fill="hold" nodeType="afterEffect">
                                  <p:stCondLst>
                                    <p:cond delay="0"/>
                                  </p:stCondLst>
                                  <p:childTnLst>
                                    <p:cmd type="call" cmd="playFrom(0.0)">
                                      <p:cBhvr>
                                        <p:cTn id="10" dur="2178" fill="hold"/>
                                        <p:tgtEl>
                                          <p:spTgt spid="10"/>
                                        </p:tgtEl>
                                      </p:cBhvr>
                                    </p:cmd>
                                  </p:childTnLst>
                                </p:cTn>
                              </p:par>
                            </p:childTnLst>
                          </p:cTn>
                        </p:par>
                      </p:childTnLst>
                    </p:cTn>
                  </p:par>
                </p:childTnLst>
              </p:cTn>
              <p:nextCondLst>
                <p:cond evt="onClick" delay="0">
                  <p:tgtEl>
                    <p:spTgt spid="11"/>
                  </p:tgtEl>
                </p:cond>
              </p:nextCondLst>
            </p:seq>
            <p:audio>
              <p:cMediaNode>
                <p:cTn id="11" fill="hold" display="0">
                  <p:stCondLst>
                    <p:cond delay="indefinite"/>
                  </p:stCondLst>
                  <p:endCondLst>
                    <p:cond evt="onNext" delay="0">
                      <p:tgtEl>
                        <p:sldTgt/>
                      </p:tgtEl>
                    </p:cond>
                    <p:cond evt="onPrev" delay="0">
                      <p:tgtEl>
                        <p:sldTgt/>
                      </p:tgtEl>
                    </p:cond>
                    <p:cond evt="onStopAudio" delay="0">
                      <p:tgtEl>
                        <p:sldTgt/>
                      </p:tgtEl>
                    </p:cond>
                  </p:endCondLst>
                </p:cTn>
                <p:tgtEl>
                  <p:spTgt spid="10"/>
                </p:tgtEl>
              </p:cMediaNode>
            </p:audio>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34"/>
        <p:cNvGrpSpPr/>
        <p:nvPr/>
      </p:nvGrpSpPr>
      <p:grpSpPr>
        <a:xfrm>
          <a:off x="0" y="0"/>
          <a:ext cx="0" cy="0"/>
          <a:chOff x="0" y="0"/>
          <a:chExt cx="0" cy="0"/>
        </a:xfrm>
      </p:grpSpPr>
      <p:sp>
        <p:nvSpPr>
          <p:cNvPr id="135" name="Google Shape;135;p23"/>
          <p:cNvSpPr txBox="1">
            <a:spLocks noGrp="1"/>
          </p:cNvSpPr>
          <p:nvPr>
            <p:ph type="body" idx="1"/>
          </p:nvPr>
        </p:nvSpPr>
        <p:spPr>
          <a:xfrm>
            <a:off x="586550" y="243050"/>
            <a:ext cx="7986000" cy="183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Do not delete this slide.</a:t>
            </a:r>
            <a:endParaRPr b="1"/>
          </a:p>
          <a:p>
            <a:pPr marL="0" lvl="0" indent="0" algn="l" rtl="0">
              <a:spcBef>
                <a:spcPts val="1600"/>
              </a:spcBef>
              <a:spcAft>
                <a:spcPts val="0"/>
              </a:spcAft>
              <a:buNone/>
            </a:pPr>
            <a:r>
              <a:rPr lang="en-GB"/>
              <a:t>This slide is designed so that you can copy the </a:t>
            </a:r>
            <a:r>
              <a:rPr lang="en-GB" b="1"/>
              <a:t>prompt box</a:t>
            </a:r>
            <a:r>
              <a:rPr lang="en-GB"/>
              <a:t> you need and insert it into your slides.</a:t>
            </a:r>
            <a:endParaRPr/>
          </a:p>
          <a:p>
            <a:pPr marL="0" lvl="0" indent="0" algn="l" rtl="0">
              <a:spcBef>
                <a:spcPts val="1600"/>
              </a:spcBef>
              <a:spcAft>
                <a:spcPts val="1600"/>
              </a:spcAft>
              <a:buNone/>
            </a:pPr>
            <a:r>
              <a:rPr lang="en-GB"/>
              <a:t>This slide is hidden and will not be included when presenting your lesson.</a:t>
            </a:r>
            <a:endParaRPr/>
          </a:p>
        </p:txBody>
      </p:sp>
      <p:graphicFrame>
        <p:nvGraphicFramePr>
          <p:cNvPr id="136" name="Google Shape;136;p23"/>
          <p:cNvGraphicFramePr/>
          <p:nvPr/>
        </p:nvGraphicFramePr>
        <p:xfrm>
          <a:off x="2040790" y="3654050"/>
          <a:ext cx="2134475" cy="738515"/>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3205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TEACHER CUE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solidFill>
                      <a:srgbClr val="674EA7"/>
                    </a:solidFill>
                  </a:tcPr>
                </a:tc>
                <a:extLst>
                  <a:ext uri="{0D108BD9-81ED-4DB2-BD59-A6C34878D82A}">
                    <a16:rowId xmlns:a16="http://schemas.microsoft.com/office/drawing/2014/main" val="10000"/>
                  </a:ext>
                </a:extLst>
              </a:tr>
              <a:tr h="388025">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674EA7"/>
                      </a:solidFill>
                      <a:prstDash val="solid"/>
                      <a:round/>
                      <a:headEnd type="none" w="sm" len="sm"/>
                      <a:tailEnd type="none" w="sm" len="sm"/>
                    </a:lnL>
                    <a:lnR w="9525" cap="flat" cmpd="sng">
                      <a:solidFill>
                        <a:srgbClr val="674EA7"/>
                      </a:solidFill>
                      <a:prstDash val="solid"/>
                      <a:round/>
                      <a:headEnd type="none" w="sm" len="sm"/>
                      <a:tailEnd type="none" w="sm" len="sm"/>
                    </a:lnR>
                    <a:lnT w="9525" cap="flat" cmpd="sng">
                      <a:solidFill>
                        <a:srgbClr val="674EA7"/>
                      </a:solidFill>
                      <a:prstDash val="solid"/>
                      <a:round/>
                      <a:headEnd type="none" w="sm" len="sm"/>
                      <a:tailEnd type="none" w="sm" len="sm"/>
                    </a:lnT>
                    <a:lnB w="9525" cap="flat" cmpd="sng">
                      <a:solidFill>
                        <a:srgbClr val="674EA7"/>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7" name="Google Shape;137;p23"/>
          <p:cNvGraphicFramePr/>
          <p:nvPr/>
        </p:nvGraphicFramePr>
        <p:xfrm>
          <a:off x="2040800" y="2531575"/>
          <a:ext cx="2134475" cy="70098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1 - </a:t>
                      </a: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38" name="Google Shape;138;p23"/>
          <p:cNvGraphicFramePr/>
          <p:nvPr/>
        </p:nvGraphicFramePr>
        <p:xfrm>
          <a:off x="586550" y="2531575"/>
          <a:ext cx="1224575" cy="350490"/>
        </p:xfrm>
        <a:graphic>
          <a:graphicData uri="http://schemas.openxmlformats.org/drawingml/2006/table">
            <a:tbl>
              <a:tblPr>
                <a:noFill/>
                <a:tableStyleId>{07BEB0AE-C758-4910-A591-CAE5134280F8}</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TRACK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139" name="Google Shape;139;p23"/>
          <p:cNvGraphicFramePr/>
          <p:nvPr/>
        </p:nvGraphicFramePr>
        <p:xfrm>
          <a:off x="586550" y="3177225"/>
          <a:ext cx="1224575" cy="350490"/>
        </p:xfrm>
        <a:graphic>
          <a:graphicData uri="http://schemas.openxmlformats.org/drawingml/2006/table">
            <a:tbl>
              <a:tblPr>
                <a:noFill/>
                <a:tableStyleId>{07BEB0AE-C758-4910-A591-CAE5134280F8}</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READ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140" name="Google Shape;140;p23"/>
          <p:cNvGraphicFramePr/>
          <p:nvPr/>
        </p:nvGraphicFramePr>
        <p:xfrm>
          <a:off x="4439730" y="3654038"/>
          <a:ext cx="2134475" cy="86862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MAKE THE CONNECTION</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you already know….</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41" name="Google Shape;141;p23"/>
          <p:cNvGraphicFramePr/>
          <p:nvPr/>
        </p:nvGraphicFramePr>
        <p:xfrm>
          <a:off x="6838660" y="2531563"/>
          <a:ext cx="2142625" cy="904280"/>
        </p:xfrm>
        <a:graphic>
          <a:graphicData uri="http://schemas.openxmlformats.org/drawingml/2006/table">
            <a:tbl>
              <a:tblPr>
                <a:noFill/>
                <a:tableStyleId>{07BEB0AE-C758-4910-A591-CAE5134280F8}</a:tableStyleId>
              </a:tblPr>
              <a:tblGrid>
                <a:gridCol w="2142625">
                  <a:extLst>
                    <a:ext uri="{9D8B030D-6E8A-4147-A177-3AD203B41FA5}">
                      <a16:colId xmlns:a16="http://schemas.microsoft.com/office/drawing/2014/main" val="20000"/>
                    </a:ext>
                  </a:extLst>
                </a:gridCol>
              </a:tblGrid>
              <a:tr h="22985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8615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42" name="Google Shape;142;p23"/>
          <p:cNvGraphicFramePr/>
          <p:nvPr/>
        </p:nvGraphicFramePr>
        <p:xfrm>
          <a:off x="4439720" y="2531575"/>
          <a:ext cx="2134475" cy="70098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HINT</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solidFill>
                      <a:srgbClr val="6AA84F"/>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Students, remember….</a:t>
                      </a:r>
                      <a:endParaRPr sz="1100">
                        <a:latin typeface="Century Gothic"/>
                        <a:ea typeface="Century Gothic"/>
                        <a:cs typeface="Century Gothic"/>
                        <a:sym typeface="Century Gothic"/>
                      </a:endParaRPr>
                    </a:p>
                  </a:txBody>
                  <a:tcPr marL="91425" marR="91425" marT="91425" marB="91425">
                    <a:lnL w="9525" cap="flat" cmpd="sng">
                      <a:solidFill>
                        <a:srgbClr val="6AA84F"/>
                      </a:solidFill>
                      <a:prstDash val="solid"/>
                      <a:round/>
                      <a:headEnd type="none" w="sm" len="sm"/>
                      <a:tailEnd type="none" w="sm" len="sm"/>
                    </a:lnL>
                    <a:lnR w="9525" cap="flat" cmpd="sng">
                      <a:solidFill>
                        <a:srgbClr val="6AA84F"/>
                      </a:solidFill>
                      <a:prstDash val="solid"/>
                      <a:round/>
                      <a:headEnd type="none" w="sm" len="sm"/>
                      <a:tailEnd type="none" w="sm" len="sm"/>
                    </a:lnR>
                    <a:lnT w="9525" cap="flat" cmpd="sng">
                      <a:solidFill>
                        <a:srgbClr val="6AA84F"/>
                      </a:solidFill>
                      <a:prstDash val="solid"/>
                      <a:round/>
                      <a:headEnd type="none" w="sm" len="sm"/>
                      <a:tailEnd type="none" w="sm" len="sm"/>
                    </a:lnT>
                    <a:lnB w="9525" cap="flat" cmpd="sng">
                      <a:solidFill>
                        <a:srgbClr val="6AA84F"/>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43" name="Google Shape;143;p23"/>
          <p:cNvGraphicFramePr/>
          <p:nvPr/>
        </p:nvGraphicFramePr>
        <p:xfrm>
          <a:off x="6838650" y="3654050"/>
          <a:ext cx="2142625" cy="783840"/>
        </p:xfrm>
        <a:graphic>
          <a:graphicData uri="http://schemas.openxmlformats.org/drawingml/2006/table">
            <a:tbl>
              <a:tblPr>
                <a:noFill/>
                <a:tableStyleId>{07BEB0AE-C758-4910-A591-CAE5134280F8}</a:tableStyleId>
              </a:tblPr>
              <a:tblGrid>
                <a:gridCol w="2142625">
                  <a:extLst>
                    <a:ext uri="{9D8B030D-6E8A-4147-A177-3AD203B41FA5}">
                      <a16:colId xmlns:a16="http://schemas.microsoft.com/office/drawing/2014/main" val="20000"/>
                    </a:ext>
                  </a:extLst>
                </a:gridCol>
              </a:tblGrid>
              <a:tr h="308975">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EXTENSION</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6FA8DC"/>
                      </a:solidFill>
                      <a:prstDash val="solid"/>
                      <a:round/>
                      <a:headEnd type="none" w="sm" len="sm"/>
                      <a:tailEnd type="none" w="sm" len="sm"/>
                    </a:lnL>
                    <a:lnR w="9525" cap="flat" cmpd="sng">
                      <a:solidFill>
                        <a:srgbClr val="6FA8DC"/>
                      </a:solidFill>
                      <a:prstDash val="solid"/>
                      <a:round/>
                      <a:headEnd type="none" w="sm" len="sm"/>
                      <a:tailEnd type="none" w="sm" len="sm"/>
                    </a:lnR>
                    <a:lnT w="9525" cap="flat" cmpd="sng">
                      <a:solidFill>
                        <a:srgbClr val="6FA8DC"/>
                      </a:solidFill>
                      <a:prstDash val="solid"/>
                      <a:round/>
                      <a:headEnd type="none" w="sm" len="sm"/>
                      <a:tailEnd type="none" w="sm" len="sm"/>
                    </a:lnT>
                    <a:lnB w="9525" cap="flat" cmpd="sng">
                      <a:solidFill>
                        <a:srgbClr val="6FA8DC"/>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433350">
                <a:tc>
                  <a:txBody>
                    <a:bodyPr/>
                    <a:lstStyle/>
                    <a:p>
                      <a:pPr marL="0" lvl="0" indent="0" algn="l" rtl="0">
                        <a:spcBef>
                          <a:spcPts val="0"/>
                        </a:spcBef>
                        <a:spcAft>
                          <a:spcPts val="0"/>
                        </a:spcAft>
                        <a:buNone/>
                      </a:pPr>
                      <a:endParaRPr sz="1100">
                        <a:latin typeface="Century Gothic"/>
                        <a:ea typeface="Century Gothic"/>
                        <a:cs typeface="Century Gothic"/>
                        <a:sym typeface="Century Gothic"/>
                      </a:endParaRPr>
                    </a:p>
                  </a:txBody>
                  <a:tcPr marL="91425" marR="91425" marT="91425" marB="91425">
                    <a:lnL w="9525" cap="flat" cmpd="sng">
                      <a:solidFill>
                        <a:srgbClr val="6FA8DC"/>
                      </a:solidFill>
                      <a:prstDash val="solid"/>
                      <a:round/>
                      <a:headEnd type="none" w="sm" len="sm"/>
                      <a:tailEnd type="none" w="sm" len="sm"/>
                    </a:lnL>
                    <a:lnR w="9525" cap="flat" cmpd="sng">
                      <a:solidFill>
                        <a:srgbClr val="6FA8DC"/>
                      </a:solidFill>
                      <a:prstDash val="solid"/>
                      <a:round/>
                      <a:headEnd type="none" w="sm" len="sm"/>
                      <a:tailEnd type="none" w="sm" len="sm"/>
                    </a:lnR>
                    <a:lnT w="9525" cap="flat" cmpd="sng">
                      <a:solidFill>
                        <a:srgbClr val="6FA8DC"/>
                      </a:solidFill>
                      <a:prstDash val="solid"/>
                      <a:round/>
                      <a:headEnd type="none" w="sm" len="sm"/>
                      <a:tailEnd type="none" w="sm" len="sm"/>
                    </a:lnT>
                    <a:lnB w="9525" cap="flat" cmpd="sng">
                      <a:solidFill>
                        <a:srgbClr val="6FA8DC"/>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8"/>
          <p:cNvSpPr txBox="1">
            <a:spLocks noGrp="1"/>
          </p:cNvSpPr>
          <p:nvPr>
            <p:ph type="body" idx="1"/>
          </p:nvPr>
        </p:nvSpPr>
        <p:spPr>
          <a:xfrm>
            <a:off x="497975" y="2892375"/>
            <a:ext cx="5198100" cy="20124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GB"/>
              <a:t>We will define observation</a:t>
            </a:r>
            <a:endParaRPr/>
          </a:p>
          <a:p>
            <a:pPr marL="457200" lvl="0" indent="-342900" algn="l" rtl="0">
              <a:spcBef>
                <a:spcPts val="0"/>
              </a:spcBef>
              <a:spcAft>
                <a:spcPts val="0"/>
              </a:spcAft>
              <a:buSzPts val="1800"/>
              <a:buChar char="●"/>
            </a:pPr>
            <a:r>
              <a:rPr lang="en-GB"/>
              <a:t>We will define inference</a:t>
            </a:r>
            <a:endParaRPr/>
          </a:p>
          <a:p>
            <a:pPr marL="457200" lvl="0" indent="-342900" algn="l" rtl="0">
              <a:spcBef>
                <a:spcPts val="0"/>
              </a:spcBef>
              <a:spcAft>
                <a:spcPts val="0"/>
              </a:spcAft>
              <a:buSzPts val="1800"/>
              <a:buChar char="●"/>
            </a:pPr>
            <a:r>
              <a:rPr lang="en-GB"/>
              <a:t>We will list observations and inferences using examples</a:t>
            </a:r>
            <a:endParaRPr/>
          </a:p>
        </p:txBody>
      </p:sp>
      <p:sp>
        <p:nvSpPr>
          <p:cNvPr id="257" name="Google Shape;257;p38"/>
          <p:cNvSpPr txBox="1">
            <a:spLocks noGrp="1"/>
          </p:cNvSpPr>
          <p:nvPr>
            <p:ph type="title"/>
          </p:nvPr>
        </p:nvSpPr>
        <p:spPr>
          <a:xfrm>
            <a:off x="532075" y="477525"/>
            <a:ext cx="5061600" cy="183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3000"/>
              <a:t>We will compare₁ observation and inference using examples</a:t>
            </a:r>
            <a:endParaRPr sz="3000"/>
          </a:p>
        </p:txBody>
      </p:sp>
      <p:graphicFrame>
        <p:nvGraphicFramePr>
          <p:cNvPr id="258" name="Google Shape;258;p38"/>
          <p:cNvGraphicFramePr/>
          <p:nvPr/>
        </p:nvGraphicFramePr>
        <p:xfrm>
          <a:off x="6693450" y="4196175"/>
          <a:ext cx="2134475" cy="70098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1 - Look at the differences</a:t>
                      </a: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259" name="Google Shape;259;p38"/>
          <p:cNvGraphicFramePr/>
          <p:nvPr/>
        </p:nvGraphicFramePr>
        <p:xfrm>
          <a:off x="6689375" y="3233450"/>
          <a:ext cx="2142625" cy="914330"/>
        </p:xfrm>
        <a:graphic>
          <a:graphicData uri="http://schemas.openxmlformats.org/drawingml/2006/table">
            <a:tbl>
              <a:tblPr>
                <a:noFill/>
                <a:tableStyleId>{07BEB0AE-C758-4910-A591-CAE5134280F8}</a:tableStyleId>
              </a:tblPr>
              <a:tblGrid>
                <a:gridCol w="214262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CHECK FOR UNDERSTANDING</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Check Success Criteria.</a:t>
                      </a: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9"/>
          <p:cNvSpPr txBox="1">
            <a:spLocks noGrp="1"/>
          </p:cNvSpPr>
          <p:nvPr>
            <p:ph type="body" idx="1"/>
          </p:nvPr>
        </p:nvSpPr>
        <p:spPr>
          <a:xfrm>
            <a:off x="709450" y="566200"/>
            <a:ext cx="7882800" cy="40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Twinkl" pitchFamily="2" charset="0"/>
              </a:rPr>
              <a:t>Sort the safety rules into either DO or DO NOT using the </a:t>
            </a:r>
            <a:r>
              <a:rPr lang="en-GB" dirty="0" err="1">
                <a:latin typeface="Twinkl" pitchFamily="2" charset="0"/>
              </a:rPr>
              <a:t>the</a:t>
            </a:r>
            <a:r>
              <a:rPr lang="en-GB" dirty="0">
                <a:latin typeface="Twinkl" pitchFamily="2" charset="0"/>
              </a:rPr>
              <a:t> table below:</a:t>
            </a:r>
            <a:endParaRPr dirty="0">
              <a:latin typeface="Twinkl" pitchFamily="2" charset="0"/>
            </a:endParaRPr>
          </a:p>
          <a:p>
            <a:pPr marL="0" lvl="0" indent="0" algn="l" rtl="0">
              <a:spcBef>
                <a:spcPts val="1600"/>
              </a:spcBef>
              <a:spcAft>
                <a:spcPts val="0"/>
              </a:spcAft>
              <a:buNone/>
            </a:pPr>
            <a:endParaRPr dirty="0">
              <a:latin typeface="Twinkl" pitchFamily="2" charset="0"/>
            </a:endParaRPr>
          </a:p>
          <a:p>
            <a:pPr marL="0" lvl="0" indent="0" algn="l" rtl="0">
              <a:spcBef>
                <a:spcPts val="1600"/>
              </a:spcBef>
              <a:spcAft>
                <a:spcPts val="0"/>
              </a:spcAft>
              <a:buNone/>
            </a:pPr>
            <a:endParaRPr dirty="0">
              <a:latin typeface="Twinkl" pitchFamily="2" charset="0"/>
            </a:endParaRPr>
          </a:p>
          <a:p>
            <a:pPr marL="457200" lvl="0" indent="-342900" algn="l" rtl="0">
              <a:spcBef>
                <a:spcPts val="1600"/>
              </a:spcBef>
              <a:spcAft>
                <a:spcPts val="0"/>
              </a:spcAft>
              <a:buSzPts val="1800"/>
              <a:buAutoNum type="alphaUcPeriod"/>
            </a:pPr>
            <a:r>
              <a:rPr lang="en-GB" dirty="0">
                <a:latin typeface="Twinkl" pitchFamily="2" charset="0"/>
              </a:rPr>
              <a:t>e</a:t>
            </a:r>
            <a:r>
              <a:rPr lang="en-GB" dirty="0">
                <a:solidFill>
                  <a:schemeClr val="dk1"/>
                </a:solidFill>
                <a:latin typeface="Twinkl" pitchFamily="2" charset="0"/>
              </a:rPr>
              <a:t>at in the laboratory</a:t>
            </a:r>
            <a:endParaRPr dirty="0">
              <a:solidFill>
                <a:schemeClr val="dk1"/>
              </a:solidFill>
              <a:latin typeface="Twinkl" pitchFamily="2" charset="0"/>
            </a:endParaRPr>
          </a:p>
          <a:p>
            <a:pPr marL="457200" lvl="0" indent="-342900" algn="l" rtl="0">
              <a:spcBef>
                <a:spcPts val="0"/>
              </a:spcBef>
              <a:spcAft>
                <a:spcPts val="0"/>
              </a:spcAft>
              <a:buClr>
                <a:schemeClr val="dk1"/>
              </a:buClr>
              <a:buSzPts val="1800"/>
              <a:buAutoNum type="alphaUcPeriod"/>
            </a:pPr>
            <a:r>
              <a:rPr lang="en-GB" dirty="0">
                <a:solidFill>
                  <a:schemeClr val="dk1"/>
                </a:solidFill>
                <a:latin typeface="Twinkl" pitchFamily="2" charset="0"/>
              </a:rPr>
              <a:t>bring bags into the laboratory</a:t>
            </a:r>
            <a:endParaRPr dirty="0">
              <a:solidFill>
                <a:schemeClr val="dk1"/>
              </a:solidFill>
              <a:latin typeface="Twinkl" pitchFamily="2" charset="0"/>
            </a:endParaRPr>
          </a:p>
          <a:p>
            <a:pPr marL="457200" lvl="0" indent="-342900" algn="l" rtl="0">
              <a:spcBef>
                <a:spcPts val="0"/>
              </a:spcBef>
              <a:spcAft>
                <a:spcPts val="0"/>
              </a:spcAft>
              <a:buClr>
                <a:schemeClr val="dk1"/>
              </a:buClr>
              <a:buSzPts val="1800"/>
              <a:buAutoNum type="alphaUcPeriod"/>
            </a:pPr>
            <a:r>
              <a:rPr lang="en-GB" dirty="0">
                <a:solidFill>
                  <a:schemeClr val="dk1"/>
                </a:solidFill>
                <a:latin typeface="Twinkl" pitchFamily="2" charset="0"/>
              </a:rPr>
              <a:t>follow instructions</a:t>
            </a:r>
            <a:endParaRPr dirty="0">
              <a:solidFill>
                <a:schemeClr val="dk1"/>
              </a:solidFill>
              <a:latin typeface="Twinkl" pitchFamily="2" charset="0"/>
            </a:endParaRPr>
          </a:p>
          <a:p>
            <a:pPr marL="457200" lvl="0" indent="-342900" algn="l" rtl="0">
              <a:spcBef>
                <a:spcPts val="0"/>
              </a:spcBef>
              <a:spcAft>
                <a:spcPts val="0"/>
              </a:spcAft>
              <a:buClr>
                <a:schemeClr val="dk1"/>
              </a:buClr>
              <a:buSzPts val="1800"/>
              <a:buAutoNum type="alphaUcPeriod"/>
            </a:pPr>
            <a:r>
              <a:rPr lang="en-GB" dirty="0">
                <a:solidFill>
                  <a:schemeClr val="dk1"/>
                </a:solidFill>
                <a:latin typeface="Twinkl" pitchFamily="2" charset="0"/>
              </a:rPr>
              <a:t>tie back long hair</a:t>
            </a:r>
            <a:endParaRPr dirty="0">
              <a:solidFill>
                <a:schemeClr val="dk1"/>
              </a:solidFill>
              <a:latin typeface="Twinkl" pitchFamily="2" charset="0"/>
            </a:endParaRPr>
          </a:p>
          <a:p>
            <a:pPr marL="457200" lvl="0" indent="-342900" algn="l" rtl="0">
              <a:spcBef>
                <a:spcPts val="0"/>
              </a:spcBef>
              <a:spcAft>
                <a:spcPts val="0"/>
              </a:spcAft>
              <a:buClr>
                <a:schemeClr val="dk1"/>
              </a:buClr>
              <a:buSzPts val="1800"/>
              <a:buAutoNum type="alphaUcPeriod"/>
            </a:pPr>
            <a:r>
              <a:rPr lang="en-GB" dirty="0">
                <a:solidFill>
                  <a:schemeClr val="dk1"/>
                </a:solidFill>
                <a:latin typeface="Twinkl" pitchFamily="2" charset="0"/>
              </a:rPr>
              <a:t>sit on benches</a:t>
            </a:r>
            <a:endParaRPr dirty="0">
              <a:solidFill>
                <a:schemeClr val="dk1"/>
              </a:solidFill>
              <a:latin typeface="Twinkl" pitchFamily="2" charset="0"/>
            </a:endParaRPr>
          </a:p>
        </p:txBody>
      </p:sp>
      <p:graphicFrame>
        <p:nvGraphicFramePr>
          <p:cNvPr id="174" name="Google Shape;174;p29"/>
          <p:cNvGraphicFramePr/>
          <p:nvPr>
            <p:extLst>
              <p:ext uri="{D42A27DB-BD31-4B8C-83A1-F6EECF244321}">
                <p14:modId xmlns:p14="http://schemas.microsoft.com/office/powerpoint/2010/main" val="91498976"/>
              </p:ext>
            </p:extLst>
          </p:nvPr>
        </p:nvGraphicFramePr>
        <p:xfrm>
          <a:off x="812775" y="1188568"/>
          <a:ext cx="7239000" cy="914340"/>
        </p:xfrm>
        <a:graphic>
          <a:graphicData uri="http://schemas.openxmlformats.org/drawingml/2006/table">
            <a:tbl>
              <a:tblPr>
                <a:noFill/>
                <a:tableStyleId>{07BEB0AE-C758-4910-A591-CAE5134280F8}</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GB" sz="1800" b="1" dirty="0">
                          <a:latin typeface="Twinkl" pitchFamily="2" charset="0"/>
                          <a:ea typeface="Century Gothic"/>
                          <a:cs typeface="Century Gothic"/>
                          <a:sym typeface="Century Gothic"/>
                        </a:rPr>
                        <a:t>DO</a:t>
                      </a:r>
                      <a:endParaRPr sz="1800" b="1" dirty="0">
                        <a:latin typeface="Twinkl" pitchFamily="2" charset="0"/>
                        <a:ea typeface="Century Gothic"/>
                        <a:cs typeface="Century Gothic"/>
                        <a:sym typeface="Century Gothic"/>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1800" b="1">
                          <a:latin typeface="Twinkl" pitchFamily="2" charset="0"/>
                          <a:ea typeface="Century Gothic"/>
                          <a:cs typeface="Century Gothic"/>
                          <a:sym typeface="Century Gothic"/>
                        </a:rPr>
                        <a:t>DO NOT</a:t>
                      </a:r>
                      <a:endParaRPr sz="1800" b="1">
                        <a:latin typeface="Twinkl" pitchFamily="2" charset="0"/>
                        <a:ea typeface="Century Gothic"/>
                        <a:cs typeface="Century Gothic"/>
                        <a:sym typeface="Century Gothic"/>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800">
                        <a:latin typeface="Twinkl" pitchFamily="2" charset="0"/>
                        <a:ea typeface="Century Gothic"/>
                        <a:cs typeface="Century Gothic"/>
                        <a:sym typeface="Century Gothic"/>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800" dirty="0">
                        <a:latin typeface="Twinkl" pitchFamily="2" charset="0"/>
                        <a:ea typeface="Century Gothic"/>
                        <a:cs typeface="Century Gothic"/>
                        <a:sym typeface="Century Gothic"/>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175" name="Google Shape;175;p29"/>
          <p:cNvPicPr preferRelativeResize="0"/>
          <p:nvPr/>
        </p:nvPicPr>
        <p:blipFill>
          <a:blip r:embed="rId3">
            <a:alphaModFix/>
          </a:blip>
          <a:stretch>
            <a:fillRect/>
          </a:stretch>
        </p:blipFill>
        <p:spPr>
          <a:xfrm>
            <a:off x="6109425" y="2725275"/>
            <a:ext cx="2207274" cy="19699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4"/>
          <p:cNvSpPr txBox="1">
            <a:spLocks noGrp="1"/>
          </p:cNvSpPr>
          <p:nvPr>
            <p:ph type="body" idx="1"/>
          </p:nvPr>
        </p:nvSpPr>
        <p:spPr>
          <a:xfrm>
            <a:off x="499650" y="566200"/>
            <a:ext cx="8457300" cy="409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Repeat the opposite word/phrase.</a:t>
            </a:r>
            <a:endParaRPr sz="2400"/>
          </a:p>
          <a:p>
            <a:pPr marL="0" lvl="0" indent="0" algn="l" rtl="0">
              <a:spcBef>
                <a:spcPts val="1600"/>
              </a:spcBef>
              <a:spcAft>
                <a:spcPts val="0"/>
              </a:spcAft>
              <a:buNone/>
            </a:pPr>
            <a:r>
              <a:rPr lang="en-GB" sz="4800"/>
              <a:t>LABORATORY</a:t>
            </a:r>
            <a:endParaRPr sz="4800"/>
          </a:p>
          <a:p>
            <a:pPr marL="0" lvl="0" indent="0" algn="r" rtl="0">
              <a:spcBef>
                <a:spcPts val="0"/>
              </a:spcBef>
              <a:spcAft>
                <a:spcPts val="1600"/>
              </a:spcAft>
              <a:buNone/>
            </a:pPr>
            <a:r>
              <a:rPr lang="en-GB" sz="4800">
                <a:solidFill>
                  <a:srgbClr val="0B5394"/>
                </a:solidFill>
              </a:rPr>
              <a:t>ROOM FOR SCIENCE</a:t>
            </a:r>
            <a:endParaRPr sz="4800">
              <a:solidFill>
                <a:srgbClr val="0B539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5"/>
          <p:cNvSpPr txBox="1">
            <a:spLocks noGrp="1"/>
          </p:cNvSpPr>
          <p:nvPr>
            <p:ph type="body" idx="1"/>
          </p:nvPr>
        </p:nvSpPr>
        <p:spPr>
          <a:xfrm>
            <a:off x="499650" y="566200"/>
            <a:ext cx="8457300" cy="409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Repeat the opposite word/phrase.</a:t>
            </a:r>
            <a:endParaRPr sz="2400"/>
          </a:p>
          <a:p>
            <a:pPr marL="0" lvl="0" indent="0" algn="l" rtl="0">
              <a:spcBef>
                <a:spcPts val="1600"/>
              </a:spcBef>
              <a:spcAft>
                <a:spcPts val="0"/>
              </a:spcAft>
              <a:buNone/>
            </a:pPr>
            <a:r>
              <a:rPr lang="en-GB" sz="4800"/>
              <a:t>SUMMARISE</a:t>
            </a:r>
            <a:endParaRPr sz="4800"/>
          </a:p>
          <a:p>
            <a:pPr marL="0" lvl="0" indent="0" algn="r" rtl="0">
              <a:spcBef>
                <a:spcPts val="0"/>
              </a:spcBef>
              <a:spcAft>
                <a:spcPts val="1600"/>
              </a:spcAft>
              <a:buNone/>
            </a:pPr>
            <a:r>
              <a:rPr lang="en-GB" sz="4800">
                <a:solidFill>
                  <a:srgbClr val="0B5394"/>
                </a:solidFill>
              </a:rPr>
              <a:t>WRITE THE MAIN IDEAS</a:t>
            </a:r>
            <a:endParaRPr sz="4800">
              <a:solidFill>
                <a:srgbClr val="0B539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body" idx="1"/>
          </p:nvPr>
        </p:nvSpPr>
        <p:spPr>
          <a:xfrm>
            <a:off x="499650" y="566200"/>
            <a:ext cx="8457300" cy="409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Repeat the opposite word/phrase.</a:t>
            </a:r>
            <a:endParaRPr sz="2400"/>
          </a:p>
          <a:p>
            <a:pPr marL="0" lvl="0" indent="0" algn="l" rtl="0">
              <a:spcBef>
                <a:spcPts val="1600"/>
              </a:spcBef>
              <a:spcAft>
                <a:spcPts val="0"/>
              </a:spcAft>
              <a:buNone/>
            </a:pPr>
            <a:r>
              <a:rPr lang="en-GB" sz="4800"/>
              <a:t>DEMONSTRATE</a:t>
            </a:r>
            <a:endParaRPr sz="4800"/>
          </a:p>
          <a:p>
            <a:pPr marL="0" lvl="0" indent="0" algn="r" rtl="0">
              <a:spcBef>
                <a:spcPts val="0"/>
              </a:spcBef>
              <a:spcAft>
                <a:spcPts val="1600"/>
              </a:spcAft>
              <a:buNone/>
            </a:pPr>
            <a:r>
              <a:rPr lang="en-GB" sz="4800">
                <a:solidFill>
                  <a:srgbClr val="0B5394"/>
                </a:solidFill>
              </a:rPr>
              <a:t>SHOW WITH ACTION</a:t>
            </a:r>
            <a:endParaRPr sz="4800">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7"/>
          <p:cNvSpPr txBox="1">
            <a:spLocks noGrp="1"/>
          </p:cNvSpPr>
          <p:nvPr>
            <p:ph type="body" idx="1"/>
          </p:nvPr>
        </p:nvSpPr>
        <p:spPr>
          <a:xfrm>
            <a:off x="499650" y="566200"/>
            <a:ext cx="8457300" cy="409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Repeat the opposite word/phrase.</a:t>
            </a:r>
            <a:endParaRPr sz="2400"/>
          </a:p>
          <a:p>
            <a:pPr marL="0" lvl="0" indent="0" algn="l" rtl="0">
              <a:spcBef>
                <a:spcPts val="1600"/>
              </a:spcBef>
              <a:spcAft>
                <a:spcPts val="0"/>
              </a:spcAft>
              <a:buNone/>
            </a:pPr>
            <a:r>
              <a:rPr lang="en-GB" sz="4800"/>
              <a:t>NORM</a:t>
            </a:r>
            <a:endParaRPr sz="4800"/>
          </a:p>
          <a:p>
            <a:pPr marL="0" lvl="0" indent="0" algn="r" rtl="0">
              <a:spcBef>
                <a:spcPts val="0"/>
              </a:spcBef>
              <a:spcAft>
                <a:spcPts val="1600"/>
              </a:spcAft>
              <a:buNone/>
            </a:pPr>
            <a:r>
              <a:rPr lang="en-GB" sz="4800">
                <a:solidFill>
                  <a:srgbClr val="0B5394"/>
                </a:solidFill>
              </a:rPr>
              <a:t>WAY OF DOING THINGS</a:t>
            </a:r>
            <a:endParaRPr sz="4800">
              <a:solidFill>
                <a:srgbClr val="0B5394"/>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body" idx="1"/>
          </p:nvPr>
        </p:nvSpPr>
        <p:spPr>
          <a:xfrm>
            <a:off x="499650" y="566200"/>
            <a:ext cx="8457300" cy="409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400"/>
              <a:t>Repeat the opposite word/phrase.</a:t>
            </a:r>
            <a:endParaRPr sz="2400"/>
          </a:p>
          <a:p>
            <a:pPr marL="0" lvl="0" indent="0" algn="l" rtl="0">
              <a:spcBef>
                <a:spcPts val="1600"/>
              </a:spcBef>
              <a:spcAft>
                <a:spcPts val="0"/>
              </a:spcAft>
              <a:buNone/>
            </a:pPr>
            <a:r>
              <a:rPr lang="en-GB" sz="4800"/>
              <a:t>SCIENTIFIC</a:t>
            </a:r>
            <a:endParaRPr sz="4800"/>
          </a:p>
          <a:p>
            <a:pPr marL="0" lvl="0" indent="0" algn="r" rtl="0">
              <a:spcBef>
                <a:spcPts val="0"/>
              </a:spcBef>
              <a:spcAft>
                <a:spcPts val="1600"/>
              </a:spcAft>
              <a:buNone/>
            </a:pPr>
            <a:r>
              <a:rPr lang="en-GB" sz="4800">
                <a:solidFill>
                  <a:srgbClr val="0B5394"/>
                </a:solidFill>
              </a:rPr>
              <a:t>TO DO WITH SCIENCE</a:t>
            </a:r>
            <a:endParaRPr sz="4800">
              <a:solidFill>
                <a:srgbClr val="0B5394"/>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body" idx="1"/>
          </p:nvPr>
        </p:nvSpPr>
        <p:spPr>
          <a:xfrm>
            <a:off x="497975" y="2892375"/>
            <a:ext cx="5198100" cy="20124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Char char="●"/>
            </a:pPr>
            <a:r>
              <a:rPr lang="en-GB" dirty="0">
                <a:latin typeface="Twinkl" pitchFamily="2" charset="0"/>
              </a:rPr>
              <a:t>We will define observation</a:t>
            </a:r>
            <a:endParaRPr dirty="0">
              <a:latin typeface="Twinkl" pitchFamily="2" charset="0"/>
            </a:endParaRPr>
          </a:p>
          <a:p>
            <a:pPr marL="457200" lvl="0" indent="-342900" algn="l" rtl="0">
              <a:spcBef>
                <a:spcPts val="0"/>
              </a:spcBef>
              <a:spcAft>
                <a:spcPts val="0"/>
              </a:spcAft>
              <a:buSzPts val="1800"/>
              <a:buChar char="●"/>
            </a:pPr>
            <a:r>
              <a:rPr lang="en-GB" dirty="0">
                <a:latin typeface="Twinkl" pitchFamily="2" charset="0"/>
              </a:rPr>
              <a:t>We will define inference</a:t>
            </a:r>
            <a:endParaRPr dirty="0">
              <a:latin typeface="Twinkl" pitchFamily="2" charset="0"/>
            </a:endParaRPr>
          </a:p>
          <a:p>
            <a:pPr marL="457200" lvl="0" indent="-342900" algn="l" rtl="0">
              <a:spcBef>
                <a:spcPts val="0"/>
              </a:spcBef>
              <a:spcAft>
                <a:spcPts val="0"/>
              </a:spcAft>
              <a:buSzPts val="1800"/>
              <a:buChar char="●"/>
            </a:pPr>
            <a:r>
              <a:rPr lang="en-GB" dirty="0">
                <a:latin typeface="Twinkl" pitchFamily="2" charset="0"/>
              </a:rPr>
              <a:t>We will list observations and inferences using examples</a:t>
            </a:r>
            <a:endParaRPr dirty="0">
              <a:latin typeface="Twinkl" pitchFamily="2" charset="0"/>
            </a:endParaRPr>
          </a:p>
        </p:txBody>
      </p:sp>
      <p:sp>
        <p:nvSpPr>
          <p:cNvPr id="181" name="Google Shape;181;p30"/>
          <p:cNvSpPr txBox="1">
            <a:spLocks noGrp="1"/>
          </p:cNvSpPr>
          <p:nvPr>
            <p:ph type="title"/>
          </p:nvPr>
        </p:nvSpPr>
        <p:spPr>
          <a:xfrm>
            <a:off x="532075" y="477525"/>
            <a:ext cx="5061600" cy="183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GB" sz="3000" dirty="0">
                <a:latin typeface="Twinkl" pitchFamily="2" charset="0"/>
              </a:rPr>
              <a:t>We will compare₁ observations and inferences </a:t>
            </a:r>
            <a:endParaRPr sz="3000" dirty="0">
              <a:latin typeface="Twinkl" pitchFamily="2" charset="0"/>
            </a:endParaRPr>
          </a:p>
        </p:txBody>
      </p:sp>
      <p:graphicFrame>
        <p:nvGraphicFramePr>
          <p:cNvPr id="182" name="Google Shape;182;p30"/>
          <p:cNvGraphicFramePr/>
          <p:nvPr/>
        </p:nvGraphicFramePr>
        <p:xfrm>
          <a:off x="6693450" y="3173325"/>
          <a:ext cx="2134475" cy="877315"/>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DECLARE THE OBJECTIVE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526825">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Read the learning objective to your partner.</a:t>
                      </a:r>
                      <a:endParaRPr sz="1100">
                        <a:latin typeface="Century Gothic"/>
                        <a:ea typeface="Century Gothic"/>
                        <a:cs typeface="Century Gothic"/>
                        <a:sym typeface="Century Gothic"/>
                      </a:endParaRPr>
                    </a:p>
                  </a:txBody>
                  <a:tcPr marL="91425" marR="91425" marT="91425" marB="91425">
                    <a:lnL w="9525" cap="flat" cmpd="sng">
                      <a:solidFill>
                        <a:srgbClr val="FF9900"/>
                      </a:solidFill>
                      <a:prstDash val="solid"/>
                      <a:round/>
                      <a:headEnd type="none" w="sm" len="sm"/>
                      <a:tailEnd type="none" w="sm" len="sm"/>
                    </a:lnL>
                    <a:lnR w="9525" cap="flat" cmpd="sng">
                      <a:solidFill>
                        <a:srgbClr val="FF9900"/>
                      </a:solidFill>
                      <a:prstDash val="solid"/>
                      <a:round/>
                      <a:headEnd type="none" w="sm" len="sm"/>
                      <a:tailEnd type="none" w="sm" len="sm"/>
                    </a:lnR>
                    <a:lnT w="9525" cap="flat" cmpd="sng">
                      <a:solidFill>
                        <a:srgbClr val="FF9900"/>
                      </a:solidFill>
                      <a:prstDash val="solid"/>
                      <a:round/>
                      <a:headEnd type="none" w="sm" len="sm"/>
                      <a:tailEnd type="none" w="sm" len="sm"/>
                    </a:lnT>
                    <a:lnB w="9525" cap="flat" cmpd="sng">
                      <a:solidFill>
                        <a:srgbClr val="FF99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83" name="Google Shape;183;p30"/>
          <p:cNvGraphicFramePr/>
          <p:nvPr/>
        </p:nvGraphicFramePr>
        <p:xfrm>
          <a:off x="7603350" y="229425"/>
          <a:ext cx="1224575" cy="350490"/>
        </p:xfrm>
        <a:graphic>
          <a:graphicData uri="http://schemas.openxmlformats.org/drawingml/2006/table">
            <a:tbl>
              <a:tblPr>
                <a:noFill/>
                <a:tableStyleId>{07BEB0AE-C758-4910-A591-CAE5134280F8}</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TRACK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184" name="Google Shape;184;p30"/>
          <p:cNvGraphicFramePr/>
          <p:nvPr/>
        </p:nvGraphicFramePr>
        <p:xfrm>
          <a:off x="7603350" y="738925"/>
          <a:ext cx="1224575" cy="350490"/>
        </p:xfrm>
        <a:graphic>
          <a:graphicData uri="http://schemas.openxmlformats.org/drawingml/2006/table">
            <a:tbl>
              <a:tblPr>
                <a:noFill/>
                <a:tableStyleId>{07BEB0AE-C758-4910-A591-CAE5134280F8}</a:tableStyleId>
              </a:tblPr>
              <a:tblGrid>
                <a:gridCol w="12245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READ WITH ME</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bl>
          </a:graphicData>
        </a:graphic>
      </p:graphicFrame>
      <p:graphicFrame>
        <p:nvGraphicFramePr>
          <p:cNvPr id="185" name="Google Shape;185;p30"/>
          <p:cNvGraphicFramePr/>
          <p:nvPr/>
        </p:nvGraphicFramePr>
        <p:xfrm>
          <a:off x="6693450" y="4196175"/>
          <a:ext cx="2134475" cy="700980"/>
        </p:xfrm>
        <a:graphic>
          <a:graphicData uri="http://schemas.openxmlformats.org/drawingml/2006/table">
            <a:tbl>
              <a:tblPr>
                <a:noFill/>
                <a:tableStyleId>{07BEB0AE-C758-4910-A591-CAE5134280F8}</a:tableStyleId>
              </a:tblPr>
              <a:tblGrid>
                <a:gridCol w="2134475">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r>
                        <a:rPr lang="en-GB" sz="1100" b="1">
                          <a:solidFill>
                            <a:srgbClr val="FFFFFF"/>
                          </a:solidFill>
                          <a:latin typeface="Century Gothic"/>
                          <a:ea typeface="Century Gothic"/>
                          <a:cs typeface="Century Gothic"/>
                          <a:sym typeface="Century Gothic"/>
                        </a:rPr>
                        <a:t>VOCABULARY</a:t>
                      </a:r>
                      <a:endParaRPr sz="1100" b="1">
                        <a:solidFill>
                          <a:srgbClr val="FFFFFF"/>
                        </a:solidFill>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solidFill>
                      <a:srgbClr val="0B5394"/>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100">
                          <a:latin typeface="Century Gothic"/>
                          <a:ea typeface="Century Gothic"/>
                          <a:cs typeface="Century Gothic"/>
                          <a:sym typeface="Century Gothic"/>
                        </a:rPr>
                        <a:t>1 - Look at the differences</a:t>
                      </a:r>
                      <a:endParaRPr sz="1100">
                        <a:latin typeface="Century Gothic"/>
                        <a:ea typeface="Century Gothic"/>
                        <a:cs typeface="Century Gothic"/>
                        <a:sym typeface="Century Gothic"/>
                      </a:endParaRPr>
                    </a:p>
                  </a:txBody>
                  <a:tcPr marL="91425" marR="91425" marT="91425" marB="91425">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0B5394"/>
                      </a:solidFill>
                      <a:prstDash val="solid"/>
                      <a:round/>
                      <a:headEnd type="none" w="sm" len="sm"/>
                      <a:tailEnd type="none" w="sm" len="sm"/>
                    </a:lnT>
                    <a:lnB w="9525" cap="flat" cmpd="sng">
                      <a:solidFill>
                        <a:srgbClr val="0B539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ASC EDI Template">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8f659357-f805-491c-ad0b-5621b2de6466" xsi:nil="true"/>
    <SharedWithUsers xmlns="d5c732d2-f217-444a-91d8-37c5714ca695">
      <UserInfo>
        <DisplayName/>
        <AccountId xsi:nil="true"/>
        <AccountType/>
      </UserInfo>
    </SharedWithUsers>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6DE1A7-1F77-467B-B34A-229C9B4DB218}"/>
</file>

<file path=customXml/itemProps2.xml><?xml version="1.0" encoding="utf-8"?>
<ds:datastoreItem xmlns:ds="http://schemas.openxmlformats.org/officeDocument/2006/customXml" ds:itemID="{D725F811-1E3C-4663-9F4E-41787D9B690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5D3444B6-E513-4297-86B6-13F75ED2709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TotalTime>
  <Words>1352</Words>
  <Application>Microsoft Office PowerPoint</Application>
  <PresentationFormat>On-screen Show (16:9)</PresentationFormat>
  <Paragraphs>180</Paragraphs>
  <Slides>20</Slides>
  <Notes>20</Notes>
  <HiddenSlides>1</HiddenSlides>
  <MMClips>2</MMClips>
  <ScaleCrop>false</ScaleCrop>
  <HeadingPairs>
    <vt:vector size="4" baseType="variant">
      <vt:variant>
        <vt:lpstr>Theme</vt:lpstr>
      </vt:variant>
      <vt:variant>
        <vt:i4>2</vt:i4>
      </vt:variant>
      <vt:variant>
        <vt:lpstr>Slide Titles</vt:lpstr>
      </vt:variant>
      <vt:variant>
        <vt:i4>20</vt:i4>
      </vt:variant>
    </vt:vector>
  </HeadingPairs>
  <TitlesOfParts>
    <vt:vector size="22" baseType="lpstr">
      <vt:lpstr>ASC EDI Template</vt:lpstr>
      <vt:lpstr>Simple Light</vt:lpstr>
      <vt:lpstr>OBSERVATION &amp; INFERENCE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will compare₁ observations and inferences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will compare₁ observation and inference using examples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OBSERVATION &amp; INFERENCE</dc:title>
  <dc:creator>MissAlex</dc:creator>
  <cp:lastModifiedBy>Shanae Alexander</cp:lastModifiedBy>
  <cp:revision>5</cp:revision>
  <dcterms:modified xsi:type="dcterms:W3CDTF">2021-02-22T07:01:16Z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xd_ProgID">
    <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bool>false</vt:bool>
  </property>
</Properties>
</file>